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sldIdLst>
    <p:sldId id="256" r:id="rId5"/>
    <p:sldId id="257" r:id="rId6"/>
    <p:sldId id="258" r:id="rId7"/>
    <p:sldId id="259" r:id="rId8"/>
    <p:sldId id="260" r:id="rId9"/>
    <p:sldId id="261" r:id="rId10"/>
    <p:sldId id="262" r:id="rId11"/>
    <p:sldId id="263"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FF41F9-C922-4CF1-8607-2024C839C967}" v="9" dt="2026-04-16T08:24:07.5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73" d="100"/>
          <a:sy n="73" d="100"/>
        </p:scale>
        <p:origin x="268"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722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nbsmodel.tampere.fi/uploads/sites/87/2026/04/774bc6f2-stakeholder-engagement-framework-report.pdf"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nbsmodel.eu/" TargetMode="External"/><Relationship Id="rId4" Type="http://schemas.openxmlformats.org/officeDocument/2006/relationships/hyperlink" Target="https://nbsmodel.tampere.fi/stakeholder-engagement/#stakeholder-engagement-case-exampl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9" name="Picture 8" descr="Top shot of a representation of networks with stick figures.">
            <a:extLst>
              <a:ext uri="{FF2B5EF4-FFF2-40B4-BE49-F238E27FC236}">
                <a16:creationId xmlns:a16="http://schemas.microsoft.com/office/drawing/2014/main" id="{72AA3389-102D-B0F9-376B-A112D0637C0B}"/>
              </a:ext>
            </a:extLst>
          </p:cNvPr>
          <p:cNvPicPr>
            <a:picLocks noChangeAspect="1"/>
          </p:cNvPicPr>
          <p:nvPr/>
        </p:nvPicPr>
        <p:blipFill>
          <a:blip r:embed="rId3"/>
          <a:srcRect t="20568" b="18615"/>
          <a:stretch>
            <a:fillRect/>
          </a:stretch>
        </p:blipFill>
        <p:spPr>
          <a:xfrm>
            <a:off x="370609" y="160669"/>
            <a:ext cx="8402782" cy="3398406"/>
          </a:xfrm>
          <a:prstGeom prst="rect">
            <a:avLst/>
          </a:prstGeom>
          <a:noFill/>
          <a:effectLst>
            <a:outerShdw blurRad="203200" dist="12700" dir="7800000" algn="r" rotWithShape="0">
              <a:prstClr val="black">
                <a:alpha val="10000"/>
              </a:prstClr>
            </a:outerShdw>
          </a:effectLst>
        </p:spPr>
      </p:pic>
      <p:sp>
        <p:nvSpPr>
          <p:cNvPr id="4" name="Text 2"/>
          <p:cNvSpPr/>
          <p:nvPr/>
        </p:nvSpPr>
        <p:spPr>
          <a:xfrm>
            <a:off x="370609" y="3818313"/>
            <a:ext cx="4814455" cy="387927"/>
          </a:xfrm>
          <a:prstGeom prst="rect">
            <a:avLst/>
          </a:prstGeom>
          <a:noFill/>
          <a:ln/>
        </p:spPr>
        <p:txBody>
          <a:bodyPr wrap="square" rtlCol="0" anchor="ctr"/>
          <a:lstStyle/>
          <a:p>
            <a:pPr marL="0" indent="0" algn="ctr">
              <a:buNone/>
            </a:pPr>
            <a:r>
              <a:rPr lang="en-US" sz="2400" b="1" dirty="0">
                <a:latin typeface="Calibri" pitchFamily="34" charset="0"/>
                <a:ea typeface="Calibri" pitchFamily="34" charset="-122"/>
                <a:cs typeface="Calibri" pitchFamily="34" charset="-120"/>
              </a:rPr>
              <a:t>Stakeholder engagement framework</a:t>
            </a:r>
            <a:endParaRPr lang="en-US" sz="2400" dirty="0"/>
          </a:p>
        </p:txBody>
      </p:sp>
      <p:sp>
        <p:nvSpPr>
          <p:cNvPr id="5" name="Text 3"/>
          <p:cNvSpPr/>
          <p:nvPr/>
        </p:nvSpPr>
        <p:spPr>
          <a:xfrm>
            <a:off x="370609" y="4120448"/>
            <a:ext cx="5112328" cy="457200"/>
          </a:xfrm>
          <a:prstGeom prst="rect">
            <a:avLst/>
          </a:prstGeom>
          <a:noFill/>
          <a:ln/>
        </p:spPr>
        <p:txBody>
          <a:bodyPr wrap="square" rtlCol="0" anchor="ctr"/>
          <a:lstStyle/>
          <a:p>
            <a:pPr marL="0" indent="0" algn="ctr">
              <a:buNone/>
            </a:pPr>
            <a:r>
              <a:rPr lang="en-US" sz="1600" i="1" dirty="0">
                <a:latin typeface="Calibri" pitchFamily="34" charset="0"/>
                <a:ea typeface="Calibri" pitchFamily="34" charset="-122"/>
                <a:cs typeface="Calibri" pitchFamily="34" charset="-120"/>
              </a:rPr>
              <a:t>Across project stages in nature-based stormwater solutions</a:t>
            </a:r>
            <a:endParaRPr lang="en-US" sz="1600" dirty="0"/>
          </a:p>
        </p:txBody>
      </p:sp>
      <p:pic>
        <p:nvPicPr>
          <p:cNvPr id="8" name="Kuva 4" descr="City Blues project logo.">
            <a:extLst>
              <a:ext uri="{FF2B5EF4-FFF2-40B4-BE49-F238E27FC236}">
                <a16:creationId xmlns:a16="http://schemas.microsoft.com/office/drawing/2014/main" id="{4B8FE04B-BCD9-BE2A-6581-8F3797B7EC9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26610" y="3710142"/>
            <a:ext cx="3246781" cy="137322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F6E56"/>
          </a:solidFill>
          <a:ln w="12700">
            <a:solidFill>
              <a:srgbClr val="0F6E56"/>
            </a:solidFill>
            <a:prstDash val="solid"/>
          </a:ln>
        </p:spPr>
        <p:txBody>
          <a:bodyPr/>
          <a:lstStyle/>
          <a:p>
            <a:endParaRPr lang="nb-NO"/>
          </a:p>
        </p:txBody>
      </p:sp>
      <p:sp>
        <p:nvSpPr>
          <p:cNvPr id="5" name="Text 3"/>
          <p:cNvSpPr/>
          <p:nvPr/>
        </p:nvSpPr>
        <p:spPr>
          <a:xfrm>
            <a:off x="274320" y="4663440"/>
            <a:ext cx="914400" cy="274320"/>
          </a:xfrm>
          <a:prstGeom prst="rect">
            <a:avLst/>
          </a:prstGeom>
          <a:noFill/>
          <a:ln/>
        </p:spPr>
        <p:txBody>
          <a:bodyPr wrap="square" rtlCol="0" anchor="ctr"/>
          <a:lstStyle/>
          <a:p>
            <a:pPr marL="0" indent="0" algn="l">
              <a:buNone/>
            </a:pPr>
            <a:r>
              <a:rPr lang="en-US" sz="800" dirty="0">
                <a:solidFill>
                  <a:srgbClr val="AAAAAA"/>
                </a:solidFill>
                <a:latin typeface="Calibri" pitchFamily="34" charset="0"/>
                <a:ea typeface="Calibri" pitchFamily="34" charset="-122"/>
                <a:cs typeface="Calibri" pitchFamily="34" charset="-120"/>
              </a:rPr>
              <a:t>2 / 8</a:t>
            </a:r>
            <a:endParaRPr lang="en-US" sz="800" dirty="0"/>
          </a:p>
        </p:txBody>
      </p:sp>
      <p:sp>
        <p:nvSpPr>
          <p:cNvPr id="6" name="Text 4"/>
          <p:cNvSpPr/>
          <p:nvPr/>
        </p:nvSpPr>
        <p:spPr>
          <a:xfrm>
            <a:off x="457200" y="164592"/>
            <a:ext cx="8229600" cy="256032"/>
          </a:xfrm>
          <a:prstGeom prst="rect">
            <a:avLst/>
          </a:prstGeom>
          <a:noFill/>
          <a:ln/>
        </p:spPr>
        <p:txBody>
          <a:bodyPr wrap="square" rtlCol="0" anchor="ctr"/>
          <a:lstStyle/>
          <a:p>
            <a:pPr marL="0" indent="0" algn="l">
              <a:buNone/>
            </a:pPr>
            <a:r>
              <a:rPr lang="en-US" sz="850" b="1" kern="0" spc="200" dirty="0">
                <a:solidFill>
                  <a:srgbClr val="0F6E56"/>
                </a:solidFill>
                <a:latin typeface="Calibri" pitchFamily="34" charset="0"/>
                <a:ea typeface="Calibri" pitchFamily="34" charset="-122"/>
                <a:cs typeface="Calibri" pitchFamily="34" charset="-120"/>
              </a:rPr>
              <a:t>INTRODUCTION</a:t>
            </a:r>
            <a:endParaRPr lang="en-US" sz="850" dirty="0"/>
          </a:p>
        </p:txBody>
      </p:sp>
      <p:sp>
        <p:nvSpPr>
          <p:cNvPr id="7" name="Text 5"/>
          <p:cNvSpPr/>
          <p:nvPr/>
        </p:nvSpPr>
        <p:spPr>
          <a:xfrm>
            <a:off x="457200" y="457200"/>
            <a:ext cx="7132320" cy="685800"/>
          </a:xfrm>
          <a:prstGeom prst="rect">
            <a:avLst/>
          </a:prstGeom>
          <a:noFill/>
          <a:ln/>
        </p:spPr>
        <p:txBody>
          <a:bodyPr wrap="square" rtlCol="0" anchor="b"/>
          <a:lstStyle/>
          <a:p>
            <a:pPr marL="0" indent="0" algn="l">
              <a:buNone/>
            </a:pPr>
            <a:r>
              <a:rPr lang="en-US" sz="2600" b="1" dirty="0">
                <a:solidFill>
                  <a:srgbClr val="2C2C2A"/>
                </a:solidFill>
                <a:latin typeface="Calibri" pitchFamily="34" charset="0"/>
                <a:ea typeface="Calibri" pitchFamily="34" charset="-122"/>
                <a:cs typeface="Calibri" pitchFamily="34" charset="-120"/>
              </a:rPr>
              <a:t>Why engagement matters in NBS projects</a:t>
            </a:r>
            <a:endParaRPr lang="en-US" sz="2600" dirty="0"/>
          </a:p>
        </p:txBody>
      </p:sp>
      <p:sp>
        <p:nvSpPr>
          <p:cNvPr id="8" name="Shape 6"/>
          <p:cNvSpPr/>
          <p:nvPr/>
        </p:nvSpPr>
        <p:spPr>
          <a:xfrm>
            <a:off x="457200" y="1170432"/>
            <a:ext cx="8229600" cy="0"/>
          </a:xfrm>
          <a:prstGeom prst="line">
            <a:avLst/>
          </a:prstGeom>
          <a:noFill/>
          <a:ln w="6350">
            <a:solidFill>
              <a:srgbClr val="B4B2A9"/>
            </a:solidFill>
            <a:prstDash val="solid"/>
          </a:ln>
        </p:spPr>
        <p:txBody>
          <a:bodyPr/>
          <a:lstStyle/>
          <a:p>
            <a:endParaRPr lang="nb-NO"/>
          </a:p>
        </p:txBody>
      </p:sp>
      <p:sp>
        <p:nvSpPr>
          <p:cNvPr id="9" name="Shape 7"/>
          <p:cNvSpPr/>
          <p:nvPr/>
        </p:nvSpPr>
        <p:spPr>
          <a:xfrm>
            <a:off x="457200" y="1325880"/>
            <a:ext cx="3749040" cy="2651760"/>
          </a:xfrm>
          <a:prstGeom prst="rect">
            <a:avLst/>
          </a:prstGeom>
          <a:solidFill>
            <a:srgbClr val="F1EFE8"/>
          </a:solidFill>
          <a:ln w="6350">
            <a:solidFill>
              <a:srgbClr val="B4B2A9"/>
            </a:solidFill>
            <a:prstDash val="solid"/>
          </a:ln>
        </p:spPr>
        <p:txBody>
          <a:bodyPr/>
          <a:lstStyle/>
          <a:p>
            <a:endParaRPr lang="nb-NO"/>
          </a:p>
        </p:txBody>
      </p:sp>
      <p:sp>
        <p:nvSpPr>
          <p:cNvPr id="10" name="Text 8"/>
          <p:cNvSpPr/>
          <p:nvPr/>
        </p:nvSpPr>
        <p:spPr>
          <a:xfrm>
            <a:off x="640080" y="1463040"/>
            <a:ext cx="3383280" cy="365760"/>
          </a:xfrm>
          <a:prstGeom prst="rect">
            <a:avLst/>
          </a:prstGeom>
          <a:noFill/>
          <a:ln/>
        </p:spPr>
        <p:txBody>
          <a:bodyPr wrap="square" rtlCol="0" anchor="ctr"/>
          <a:lstStyle/>
          <a:p>
            <a:pPr marL="0" indent="0">
              <a:buNone/>
            </a:pPr>
            <a:r>
              <a:rPr lang="en-US" sz="1200" b="1" dirty="0">
                <a:solidFill>
                  <a:srgbClr val="5F5E5A"/>
                </a:solidFill>
                <a:latin typeface="Calibri" pitchFamily="34" charset="0"/>
                <a:ea typeface="Calibri" pitchFamily="34" charset="-122"/>
                <a:cs typeface="Calibri" pitchFamily="34" charset="-120"/>
              </a:rPr>
              <a:t>The challenge</a:t>
            </a:r>
            <a:endParaRPr lang="en-US" sz="1200" dirty="0"/>
          </a:p>
        </p:txBody>
      </p:sp>
      <p:sp>
        <p:nvSpPr>
          <p:cNvPr id="11" name="Text 9"/>
          <p:cNvSpPr/>
          <p:nvPr/>
        </p:nvSpPr>
        <p:spPr>
          <a:xfrm>
            <a:off x="640080" y="1874520"/>
            <a:ext cx="3383280" cy="1920240"/>
          </a:xfrm>
          <a:prstGeom prst="rect">
            <a:avLst/>
          </a:prstGeom>
          <a:noFill/>
          <a:ln/>
        </p:spPr>
        <p:txBody>
          <a:bodyPr wrap="square" rtlCol="0" anchor="t"/>
          <a:lstStyle/>
          <a:p>
            <a:pPr marL="0" indent="0">
              <a:buNone/>
            </a:pPr>
            <a:r>
              <a:rPr lang="en-US" sz="1200" dirty="0">
                <a:solidFill>
                  <a:srgbClr val="2C2C2A"/>
                </a:solidFill>
                <a:latin typeface="Calibri" pitchFamily="34" charset="0"/>
                <a:ea typeface="Calibri" pitchFamily="34" charset="-122"/>
                <a:cs typeface="Calibri" pitchFamily="34" charset="-120"/>
              </a:rPr>
              <a:t>NBS projects involve more actors than most infrastructure works: planners, utilities, businesses, residents, and maintenance teams.</a:t>
            </a:r>
            <a:endParaRPr lang="en-US" sz="1200" dirty="0"/>
          </a:p>
          <a:p>
            <a:pPr marL="0" indent="0">
              <a:buNone/>
            </a:pPr>
            <a:r>
              <a:rPr lang="en-US" sz="1200" dirty="0">
                <a:solidFill>
                  <a:srgbClr val="2C2C2A"/>
                </a:solidFill>
                <a:latin typeface="Calibri" pitchFamily="34" charset="0"/>
                <a:ea typeface="Calibri" pitchFamily="34" charset="-122"/>
                <a:cs typeface="Calibri" pitchFamily="34" charset="-120"/>
              </a:rPr>
              <a:t> </a:t>
            </a:r>
            <a:endParaRPr lang="en-US" sz="1200" dirty="0"/>
          </a:p>
          <a:p>
            <a:pPr marL="0" indent="0">
              <a:buNone/>
            </a:pPr>
            <a:r>
              <a:rPr lang="en-US" sz="1200" dirty="0">
                <a:solidFill>
                  <a:srgbClr val="2C2C2A"/>
                </a:solidFill>
                <a:latin typeface="Calibri" pitchFamily="34" charset="0"/>
                <a:ea typeface="Calibri" pitchFamily="34" charset="-122"/>
                <a:cs typeface="Calibri" pitchFamily="34" charset="-120"/>
              </a:rPr>
              <a:t>Engagement often fails not because it is absent, but because it is poorly timed or poorly matched to what is actually being decided.</a:t>
            </a:r>
            <a:endParaRPr lang="en-US" sz="1200" dirty="0"/>
          </a:p>
        </p:txBody>
      </p:sp>
      <p:sp>
        <p:nvSpPr>
          <p:cNvPr id="12" name="Shape 10"/>
          <p:cNvSpPr/>
          <p:nvPr/>
        </p:nvSpPr>
        <p:spPr>
          <a:xfrm>
            <a:off x="4663440" y="1325880"/>
            <a:ext cx="4023360" cy="2651760"/>
          </a:xfrm>
          <a:prstGeom prst="rect">
            <a:avLst/>
          </a:prstGeom>
          <a:solidFill>
            <a:srgbClr val="D1F2EB"/>
          </a:solidFill>
          <a:ln w="6350">
            <a:solidFill>
              <a:srgbClr val="0F6E56"/>
            </a:solidFill>
            <a:prstDash val="solid"/>
          </a:ln>
        </p:spPr>
        <p:txBody>
          <a:bodyPr/>
          <a:lstStyle/>
          <a:p>
            <a:endParaRPr lang="nb-NO"/>
          </a:p>
        </p:txBody>
      </p:sp>
      <p:sp>
        <p:nvSpPr>
          <p:cNvPr id="13" name="Text 11"/>
          <p:cNvSpPr/>
          <p:nvPr/>
        </p:nvSpPr>
        <p:spPr>
          <a:xfrm>
            <a:off x="4846320" y="1463040"/>
            <a:ext cx="3657600" cy="365760"/>
          </a:xfrm>
          <a:prstGeom prst="rect">
            <a:avLst/>
          </a:prstGeom>
          <a:noFill/>
          <a:ln/>
        </p:spPr>
        <p:txBody>
          <a:bodyPr wrap="square" rtlCol="0" anchor="ctr"/>
          <a:lstStyle/>
          <a:p>
            <a:pPr marL="0" indent="0">
              <a:buNone/>
            </a:pPr>
            <a:r>
              <a:rPr lang="en-US" sz="1200" b="1" dirty="0">
                <a:solidFill>
                  <a:srgbClr val="085041"/>
                </a:solidFill>
                <a:latin typeface="Calibri" pitchFamily="34" charset="0"/>
                <a:ea typeface="Calibri" pitchFamily="34" charset="-122"/>
                <a:cs typeface="Calibri" pitchFamily="34" charset="-120"/>
              </a:rPr>
              <a:t>What goes wrong</a:t>
            </a:r>
            <a:endParaRPr lang="en-US" sz="1200" dirty="0"/>
          </a:p>
        </p:txBody>
      </p:sp>
      <p:sp>
        <p:nvSpPr>
          <p:cNvPr id="14" name="Text 12"/>
          <p:cNvSpPr/>
          <p:nvPr/>
        </p:nvSpPr>
        <p:spPr>
          <a:xfrm>
            <a:off x="4846320" y="1874520"/>
            <a:ext cx="3657600" cy="1920240"/>
          </a:xfrm>
          <a:prstGeom prst="rect">
            <a:avLst/>
          </a:prstGeom>
          <a:noFill/>
          <a:ln/>
        </p:spPr>
        <p:txBody>
          <a:bodyPr wrap="square" rtlCol="0" anchor="t"/>
          <a:lstStyle/>
          <a:p>
            <a:pPr marL="342900" indent="-342900">
              <a:spcAft>
                <a:spcPts val="600"/>
              </a:spcAft>
              <a:buSzPct val="100000"/>
              <a:buChar char="•"/>
            </a:pPr>
            <a:r>
              <a:rPr lang="en-US" sz="1200" dirty="0">
                <a:solidFill>
                  <a:srgbClr val="085041"/>
                </a:solidFill>
                <a:latin typeface="Calibri" pitchFamily="34" charset="0"/>
                <a:ea typeface="Calibri" pitchFamily="34" charset="-122"/>
                <a:cs typeface="Calibri" pitchFamily="34" charset="-120"/>
              </a:rPr>
              <a:t>Friction that could have been avoided</a:t>
            </a:r>
            <a:endParaRPr lang="en-US" sz="1200" dirty="0"/>
          </a:p>
          <a:p>
            <a:pPr marL="342900" indent="-342900">
              <a:spcAft>
                <a:spcPts val="600"/>
              </a:spcAft>
              <a:buSzPct val="100000"/>
              <a:buChar char="•"/>
            </a:pPr>
            <a:r>
              <a:rPr lang="en-US" sz="1200" dirty="0">
                <a:solidFill>
                  <a:srgbClr val="085041"/>
                </a:solidFill>
                <a:latin typeface="Calibri" pitchFamily="34" charset="0"/>
                <a:ea typeface="Calibri" pitchFamily="34" charset="-122"/>
                <a:cs typeface="Calibri" pitchFamily="34" charset="-120"/>
              </a:rPr>
              <a:t>Trust that is difficult to rebuild</a:t>
            </a:r>
            <a:endParaRPr lang="en-US" sz="1200" dirty="0"/>
          </a:p>
          <a:p>
            <a:pPr marL="342900" indent="-342900">
              <a:spcAft>
                <a:spcPts val="600"/>
              </a:spcAft>
              <a:buSzPct val="100000"/>
              <a:buChar char="•"/>
            </a:pPr>
            <a:r>
              <a:rPr lang="en-US" sz="1200" dirty="0">
                <a:solidFill>
                  <a:srgbClr val="085041"/>
                </a:solidFill>
                <a:latin typeface="Calibri" pitchFamily="34" charset="0"/>
                <a:ea typeface="Calibri" pitchFamily="34" charset="-122"/>
                <a:cs typeface="Calibri" pitchFamily="34" charset="-120"/>
              </a:rPr>
              <a:t>Solutions that work less well in practice than they should</a:t>
            </a:r>
            <a:endParaRPr lang="en-US" sz="1200" dirty="0"/>
          </a:p>
          <a:p>
            <a:pPr marL="342900" indent="-342900">
              <a:spcAft>
                <a:spcPts val="600"/>
              </a:spcAft>
              <a:buSzPct val="100000"/>
              <a:buChar char="•"/>
            </a:pPr>
            <a:r>
              <a:rPr lang="en-US" sz="1200" dirty="0">
                <a:solidFill>
                  <a:srgbClr val="085041"/>
                </a:solidFill>
                <a:latin typeface="Calibri" pitchFamily="34" charset="0"/>
                <a:ea typeface="Calibri" pitchFamily="34" charset="-122"/>
                <a:cs typeface="Calibri" pitchFamily="34" charset="-120"/>
              </a:rPr>
              <a:t>Maintenance failures when the project team has moved on</a:t>
            </a:r>
            <a:endParaRPr lang="en-US" sz="1200" dirty="0"/>
          </a:p>
        </p:txBody>
      </p:sp>
      <p:pic>
        <p:nvPicPr>
          <p:cNvPr id="15" name="Kuva 4" descr="City Blues project logo.">
            <a:extLst>
              <a:ext uri="{FF2B5EF4-FFF2-40B4-BE49-F238E27FC236}">
                <a16:creationId xmlns:a16="http://schemas.microsoft.com/office/drawing/2014/main" id="{AD0FE40D-C036-1878-E8C3-99A4FCC183F7}"/>
              </a:ext>
            </a:extLst>
          </p:cNvPr>
          <p:cNvPicPr>
            <a:picLocks noChangeAspect="1"/>
          </p:cNvPicPr>
          <p:nvPr/>
        </p:nvPicPr>
        <p:blipFill>
          <a:blip r:embed="rId3">
            <a:extLst>
              <a:ext uri="{28A0092B-C50C-407E-A947-70E740481C1C}">
                <a14:useLocalDpi xmlns:a14="http://schemas.microsoft.com/office/drawing/2010/main" val="0"/>
              </a:ext>
            </a:extLst>
          </a:blip>
          <a:srcRect t="44831" r="48319" b="17962"/>
          <a:stretch/>
        </p:blipFill>
        <p:spPr>
          <a:xfrm>
            <a:off x="6867698" y="4328160"/>
            <a:ext cx="2001982" cy="609600"/>
          </a:xfrm>
          <a:prstGeom prst="rect">
            <a:avLst/>
          </a:prstGeom>
        </p:spPr>
      </p:pic>
      <p:pic>
        <p:nvPicPr>
          <p:cNvPr id="16" name="Kuva 4" descr="City Blues project logo.">
            <a:extLst>
              <a:ext uri="{FF2B5EF4-FFF2-40B4-BE49-F238E27FC236}">
                <a16:creationId xmlns:a16="http://schemas.microsoft.com/office/drawing/2014/main" id="{73733BCB-FB2F-4982-83BA-56A779B0B20E}"/>
              </a:ext>
            </a:extLst>
          </p:cNvPr>
          <p:cNvPicPr>
            <a:picLocks noChangeAspect="1"/>
          </p:cNvPicPr>
          <p:nvPr/>
        </p:nvPicPr>
        <p:blipFill>
          <a:blip r:embed="rId3">
            <a:extLst>
              <a:ext uri="{28A0092B-C50C-407E-A947-70E740481C1C}">
                <a14:useLocalDpi xmlns:a14="http://schemas.microsoft.com/office/drawing/2010/main" val="0"/>
              </a:ext>
            </a:extLst>
          </a:blip>
          <a:srcRect t="6417" b="56375"/>
          <a:stretch/>
        </p:blipFill>
        <p:spPr>
          <a:xfrm>
            <a:off x="2993999" y="4328161"/>
            <a:ext cx="3873699" cy="60959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F6E56"/>
          </a:solidFill>
          <a:ln w="12700">
            <a:solidFill>
              <a:srgbClr val="0F6E56"/>
            </a:solidFill>
            <a:prstDash val="solid"/>
          </a:ln>
        </p:spPr>
        <p:txBody>
          <a:bodyPr/>
          <a:lstStyle/>
          <a:p>
            <a:endParaRPr lang="nb-NO"/>
          </a:p>
        </p:txBody>
      </p:sp>
      <p:sp>
        <p:nvSpPr>
          <p:cNvPr id="5" name="Text 3"/>
          <p:cNvSpPr/>
          <p:nvPr/>
        </p:nvSpPr>
        <p:spPr>
          <a:xfrm>
            <a:off x="274320" y="4663440"/>
            <a:ext cx="914400" cy="274320"/>
          </a:xfrm>
          <a:prstGeom prst="rect">
            <a:avLst/>
          </a:prstGeom>
          <a:noFill/>
          <a:ln/>
        </p:spPr>
        <p:txBody>
          <a:bodyPr wrap="square" rtlCol="0" anchor="ctr"/>
          <a:lstStyle/>
          <a:p>
            <a:pPr marL="0" indent="0" algn="l">
              <a:buNone/>
            </a:pPr>
            <a:r>
              <a:rPr lang="en-US" sz="800" dirty="0">
                <a:solidFill>
                  <a:srgbClr val="AAAAAA"/>
                </a:solidFill>
                <a:latin typeface="Calibri" pitchFamily="34" charset="0"/>
                <a:ea typeface="Calibri" pitchFamily="34" charset="-122"/>
                <a:cs typeface="Calibri" pitchFamily="34" charset="-120"/>
              </a:rPr>
              <a:t>3 / 8</a:t>
            </a:r>
            <a:endParaRPr lang="en-US" sz="800" dirty="0"/>
          </a:p>
        </p:txBody>
      </p:sp>
      <p:sp>
        <p:nvSpPr>
          <p:cNvPr id="6" name="Text 4"/>
          <p:cNvSpPr/>
          <p:nvPr/>
        </p:nvSpPr>
        <p:spPr>
          <a:xfrm>
            <a:off x="457200" y="164592"/>
            <a:ext cx="8229600" cy="256032"/>
          </a:xfrm>
          <a:prstGeom prst="rect">
            <a:avLst/>
          </a:prstGeom>
          <a:noFill/>
          <a:ln/>
        </p:spPr>
        <p:txBody>
          <a:bodyPr wrap="square" rtlCol="0" anchor="ctr"/>
          <a:lstStyle/>
          <a:p>
            <a:pPr marL="0" indent="0" algn="l">
              <a:buNone/>
            </a:pPr>
            <a:r>
              <a:rPr lang="en-US" sz="850" b="1" kern="0" spc="200" dirty="0">
                <a:solidFill>
                  <a:srgbClr val="0F6E56"/>
                </a:solidFill>
                <a:latin typeface="Calibri" pitchFamily="34" charset="0"/>
                <a:ea typeface="Calibri" pitchFamily="34" charset="-122"/>
                <a:cs typeface="Calibri" pitchFamily="34" charset="-120"/>
              </a:rPr>
              <a:t>THE FRAMEWORK</a:t>
            </a:r>
            <a:endParaRPr lang="en-US" sz="850" dirty="0"/>
          </a:p>
        </p:txBody>
      </p:sp>
      <p:sp>
        <p:nvSpPr>
          <p:cNvPr id="7" name="Text 5"/>
          <p:cNvSpPr/>
          <p:nvPr/>
        </p:nvSpPr>
        <p:spPr>
          <a:xfrm>
            <a:off x="457200" y="457200"/>
            <a:ext cx="7132320" cy="685800"/>
          </a:xfrm>
          <a:prstGeom prst="rect">
            <a:avLst/>
          </a:prstGeom>
          <a:noFill/>
          <a:ln/>
        </p:spPr>
        <p:txBody>
          <a:bodyPr wrap="square" rtlCol="0" anchor="b"/>
          <a:lstStyle/>
          <a:p>
            <a:pPr marL="0" indent="0" algn="l">
              <a:buNone/>
            </a:pPr>
            <a:r>
              <a:rPr lang="en-US" sz="2600" b="1" dirty="0">
                <a:solidFill>
                  <a:srgbClr val="2C2C2A"/>
                </a:solidFill>
                <a:latin typeface="Calibri" pitchFamily="34" charset="0"/>
                <a:ea typeface="Calibri" pitchFamily="34" charset="-122"/>
                <a:cs typeface="Calibri" pitchFamily="34" charset="-120"/>
              </a:rPr>
              <a:t>Two questions worth asking early</a:t>
            </a:r>
            <a:endParaRPr lang="en-US" sz="2600" dirty="0"/>
          </a:p>
        </p:txBody>
      </p:sp>
      <p:sp>
        <p:nvSpPr>
          <p:cNvPr id="8" name="Shape 6"/>
          <p:cNvSpPr/>
          <p:nvPr/>
        </p:nvSpPr>
        <p:spPr>
          <a:xfrm>
            <a:off x="457200" y="1170432"/>
            <a:ext cx="8229600" cy="0"/>
          </a:xfrm>
          <a:prstGeom prst="line">
            <a:avLst/>
          </a:prstGeom>
          <a:noFill/>
          <a:ln w="6350">
            <a:solidFill>
              <a:srgbClr val="B4B2A9"/>
            </a:solidFill>
            <a:prstDash val="solid"/>
          </a:ln>
        </p:spPr>
        <p:txBody>
          <a:bodyPr/>
          <a:lstStyle/>
          <a:p>
            <a:endParaRPr lang="nb-NO"/>
          </a:p>
        </p:txBody>
      </p:sp>
      <p:sp>
        <p:nvSpPr>
          <p:cNvPr id="9" name="Shape 7"/>
          <p:cNvSpPr/>
          <p:nvPr/>
        </p:nvSpPr>
        <p:spPr>
          <a:xfrm>
            <a:off x="457200" y="1325880"/>
            <a:ext cx="54864" cy="2560320"/>
          </a:xfrm>
          <a:prstGeom prst="rect">
            <a:avLst/>
          </a:prstGeom>
          <a:solidFill>
            <a:srgbClr val="0F6E56"/>
          </a:solidFill>
          <a:ln w="12700">
            <a:solidFill>
              <a:srgbClr val="0F6E56"/>
            </a:solidFill>
            <a:prstDash val="solid"/>
          </a:ln>
        </p:spPr>
        <p:txBody>
          <a:bodyPr/>
          <a:lstStyle/>
          <a:p>
            <a:endParaRPr lang="nb-NO"/>
          </a:p>
        </p:txBody>
      </p:sp>
      <p:sp>
        <p:nvSpPr>
          <p:cNvPr id="10" name="Text 8"/>
          <p:cNvSpPr/>
          <p:nvPr/>
        </p:nvSpPr>
        <p:spPr>
          <a:xfrm>
            <a:off x="640080" y="1371600"/>
            <a:ext cx="640080" cy="457200"/>
          </a:xfrm>
          <a:prstGeom prst="rect">
            <a:avLst/>
          </a:prstGeom>
          <a:noFill/>
          <a:ln/>
        </p:spPr>
        <p:txBody>
          <a:bodyPr wrap="square" rtlCol="0" anchor="ctr"/>
          <a:lstStyle/>
          <a:p>
            <a:pPr marL="0" indent="0">
              <a:buNone/>
            </a:pPr>
            <a:r>
              <a:rPr lang="en-US" sz="2800" b="1" dirty="0">
                <a:solidFill>
                  <a:srgbClr val="0F6E56"/>
                </a:solidFill>
                <a:latin typeface="Calibri" pitchFamily="34" charset="0"/>
                <a:ea typeface="Calibri" pitchFamily="34" charset="-122"/>
                <a:cs typeface="Calibri" pitchFamily="34" charset="-120"/>
              </a:rPr>
              <a:t>01</a:t>
            </a:r>
            <a:endParaRPr lang="en-US" sz="2800" dirty="0"/>
          </a:p>
        </p:txBody>
      </p:sp>
      <p:sp>
        <p:nvSpPr>
          <p:cNvPr id="11" name="Text 9"/>
          <p:cNvSpPr/>
          <p:nvPr/>
        </p:nvSpPr>
        <p:spPr>
          <a:xfrm>
            <a:off x="640080" y="1783080"/>
            <a:ext cx="3474720" cy="411480"/>
          </a:xfrm>
          <a:prstGeom prst="rect">
            <a:avLst/>
          </a:prstGeom>
          <a:noFill/>
          <a:ln/>
        </p:spPr>
        <p:txBody>
          <a:bodyPr wrap="square" rtlCol="0" anchor="ctr"/>
          <a:lstStyle/>
          <a:p>
            <a:pPr marL="0" indent="0">
              <a:buNone/>
            </a:pPr>
            <a:r>
              <a:rPr lang="en-US" sz="1400" b="1" dirty="0">
                <a:solidFill>
                  <a:srgbClr val="2C2C2A"/>
                </a:solidFill>
                <a:latin typeface="Calibri" pitchFamily="34" charset="0"/>
                <a:ea typeface="Calibri" pitchFamily="34" charset="-122"/>
                <a:cs typeface="Calibri" pitchFamily="34" charset="-120"/>
              </a:rPr>
              <a:t>Where are we in the project?</a:t>
            </a:r>
            <a:endParaRPr lang="en-US" sz="1400" dirty="0"/>
          </a:p>
        </p:txBody>
      </p:sp>
      <p:sp>
        <p:nvSpPr>
          <p:cNvPr id="12" name="Text 10"/>
          <p:cNvSpPr/>
          <p:nvPr/>
        </p:nvSpPr>
        <p:spPr>
          <a:xfrm>
            <a:off x="640080" y="2212848"/>
            <a:ext cx="3566160" cy="1508760"/>
          </a:xfrm>
          <a:prstGeom prst="rect">
            <a:avLst/>
          </a:prstGeom>
          <a:noFill/>
          <a:ln/>
        </p:spPr>
        <p:txBody>
          <a:bodyPr wrap="square" rtlCol="0" anchor="t"/>
          <a:lstStyle/>
          <a:p>
            <a:pPr marL="0" indent="0">
              <a:buNone/>
            </a:pPr>
            <a:r>
              <a:rPr lang="en-US" sz="1200" dirty="0">
                <a:solidFill>
                  <a:srgbClr val="5F5E5A"/>
                </a:solidFill>
                <a:latin typeface="Calibri" pitchFamily="34" charset="0"/>
                <a:ea typeface="Calibri" pitchFamily="34" charset="-122"/>
                <a:cs typeface="Calibri" pitchFamily="34" charset="-120"/>
              </a:rPr>
              <a:t>The kind of input that is useful during strategic planning is very different from what matters during construction or operation. Engaging people at the wrong moment or on things already decided erodes trust.</a:t>
            </a:r>
            <a:endParaRPr lang="en-US" sz="1200" dirty="0"/>
          </a:p>
        </p:txBody>
      </p:sp>
      <p:sp>
        <p:nvSpPr>
          <p:cNvPr id="13" name="Shape 11"/>
          <p:cNvSpPr/>
          <p:nvPr/>
        </p:nvSpPr>
        <p:spPr>
          <a:xfrm>
            <a:off x="4846320" y="1325880"/>
            <a:ext cx="54864" cy="2560320"/>
          </a:xfrm>
          <a:prstGeom prst="rect">
            <a:avLst/>
          </a:prstGeom>
          <a:solidFill>
            <a:srgbClr val="185FA5"/>
          </a:solidFill>
          <a:ln w="12700">
            <a:solidFill>
              <a:srgbClr val="185FA5"/>
            </a:solidFill>
            <a:prstDash val="solid"/>
          </a:ln>
        </p:spPr>
        <p:txBody>
          <a:bodyPr/>
          <a:lstStyle/>
          <a:p>
            <a:endParaRPr lang="nb-NO"/>
          </a:p>
        </p:txBody>
      </p:sp>
      <p:sp>
        <p:nvSpPr>
          <p:cNvPr id="14" name="Text 12"/>
          <p:cNvSpPr/>
          <p:nvPr/>
        </p:nvSpPr>
        <p:spPr>
          <a:xfrm>
            <a:off x="5029200" y="1371600"/>
            <a:ext cx="640080" cy="457200"/>
          </a:xfrm>
          <a:prstGeom prst="rect">
            <a:avLst/>
          </a:prstGeom>
          <a:noFill/>
          <a:ln/>
        </p:spPr>
        <p:txBody>
          <a:bodyPr wrap="square" rtlCol="0" anchor="ctr"/>
          <a:lstStyle/>
          <a:p>
            <a:pPr marL="0" indent="0">
              <a:buNone/>
            </a:pPr>
            <a:r>
              <a:rPr lang="en-US" sz="2800" b="1" dirty="0">
                <a:solidFill>
                  <a:srgbClr val="185FA5"/>
                </a:solidFill>
                <a:latin typeface="Calibri" pitchFamily="34" charset="0"/>
                <a:ea typeface="Calibri" pitchFamily="34" charset="-122"/>
                <a:cs typeface="Calibri" pitchFamily="34" charset="-120"/>
              </a:rPr>
              <a:t>02</a:t>
            </a:r>
            <a:endParaRPr lang="en-US" sz="2800" dirty="0"/>
          </a:p>
        </p:txBody>
      </p:sp>
      <p:sp>
        <p:nvSpPr>
          <p:cNvPr id="15" name="Text 13"/>
          <p:cNvSpPr/>
          <p:nvPr/>
        </p:nvSpPr>
        <p:spPr>
          <a:xfrm>
            <a:off x="5029200" y="1783080"/>
            <a:ext cx="3657600" cy="411480"/>
          </a:xfrm>
          <a:prstGeom prst="rect">
            <a:avLst/>
          </a:prstGeom>
          <a:noFill/>
          <a:ln/>
        </p:spPr>
        <p:txBody>
          <a:bodyPr wrap="square" rtlCol="0" anchor="ctr"/>
          <a:lstStyle/>
          <a:p>
            <a:pPr marL="0" indent="0">
              <a:buNone/>
            </a:pPr>
            <a:r>
              <a:rPr lang="en-US" sz="1400" b="1" dirty="0">
                <a:solidFill>
                  <a:srgbClr val="2C2C2A"/>
                </a:solidFill>
                <a:latin typeface="Calibri" pitchFamily="34" charset="0"/>
                <a:ea typeface="Calibri" pitchFamily="34" charset="-122"/>
                <a:cs typeface="Calibri" pitchFamily="34" charset="-120"/>
              </a:rPr>
              <a:t>What level of participation are we offering?</a:t>
            </a:r>
            <a:endParaRPr lang="en-US" sz="1400" dirty="0"/>
          </a:p>
        </p:txBody>
      </p:sp>
      <p:sp>
        <p:nvSpPr>
          <p:cNvPr id="16" name="Text 14"/>
          <p:cNvSpPr/>
          <p:nvPr/>
        </p:nvSpPr>
        <p:spPr>
          <a:xfrm>
            <a:off x="5029200" y="2212848"/>
            <a:ext cx="3657600" cy="1508760"/>
          </a:xfrm>
          <a:prstGeom prst="rect">
            <a:avLst/>
          </a:prstGeom>
          <a:noFill/>
          <a:ln/>
        </p:spPr>
        <p:txBody>
          <a:bodyPr wrap="square" rtlCol="0" anchor="t"/>
          <a:lstStyle/>
          <a:p>
            <a:pPr marL="0" indent="0">
              <a:buNone/>
            </a:pPr>
            <a:r>
              <a:rPr lang="en-US" sz="1200" dirty="0">
                <a:solidFill>
                  <a:srgbClr val="5F5E5A"/>
                </a:solidFill>
                <a:latin typeface="Calibri" pitchFamily="34" charset="0"/>
                <a:ea typeface="Calibri" pitchFamily="34" charset="-122"/>
                <a:cs typeface="Calibri" pitchFamily="34" charset="-120"/>
              </a:rPr>
              <a:t>Informing, consulting, involving, collaborating, and empowering are meaningfully different. Being clear about which one you are offering and delivering it is the foundation of effective engagement.</a:t>
            </a:r>
            <a:endParaRPr lang="en-US" sz="1200" dirty="0"/>
          </a:p>
        </p:txBody>
      </p:sp>
      <p:sp>
        <p:nvSpPr>
          <p:cNvPr id="17" name="Text 15"/>
          <p:cNvSpPr/>
          <p:nvPr/>
        </p:nvSpPr>
        <p:spPr>
          <a:xfrm>
            <a:off x="457200" y="3931920"/>
            <a:ext cx="7589520" cy="365760"/>
          </a:xfrm>
          <a:prstGeom prst="rect">
            <a:avLst/>
          </a:prstGeom>
          <a:noFill/>
          <a:ln/>
        </p:spPr>
        <p:txBody>
          <a:bodyPr wrap="square" rtlCol="0" anchor="ctr"/>
          <a:lstStyle/>
          <a:p>
            <a:pPr marL="0" indent="0" algn="ctr">
              <a:buNone/>
            </a:pPr>
            <a:r>
              <a:rPr lang="en-US" sz="1100" i="1" dirty="0">
                <a:solidFill>
                  <a:srgbClr val="0F6E56"/>
                </a:solidFill>
                <a:latin typeface="Calibri" pitchFamily="34" charset="0"/>
                <a:ea typeface="Calibri" pitchFamily="34" charset="-122"/>
                <a:cs typeface="Calibri" pitchFamily="34" charset="-120"/>
              </a:rPr>
              <a:t>Mapping these two questions together gives you the working structure for your engagement plan.</a:t>
            </a:r>
            <a:endParaRPr lang="en-US" sz="1100" dirty="0"/>
          </a:p>
        </p:txBody>
      </p:sp>
      <p:pic>
        <p:nvPicPr>
          <p:cNvPr id="18" name="Kuva 4" descr="City Blues project logo.">
            <a:extLst>
              <a:ext uri="{FF2B5EF4-FFF2-40B4-BE49-F238E27FC236}">
                <a16:creationId xmlns:a16="http://schemas.microsoft.com/office/drawing/2014/main" id="{26F29C09-9E86-9EA2-0F97-666058B27FD0}"/>
              </a:ext>
            </a:extLst>
          </p:cNvPr>
          <p:cNvPicPr>
            <a:picLocks noChangeAspect="1"/>
          </p:cNvPicPr>
          <p:nvPr/>
        </p:nvPicPr>
        <p:blipFill>
          <a:blip r:embed="rId3">
            <a:extLst>
              <a:ext uri="{28A0092B-C50C-407E-A947-70E740481C1C}">
                <a14:useLocalDpi xmlns:a14="http://schemas.microsoft.com/office/drawing/2010/main" val="0"/>
              </a:ext>
            </a:extLst>
          </a:blip>
          <a:srcRect t="44831" r="48319" b="17962"/>
          <a:stretch/>
        </p:blipFill>
        <p:spPr>
          <a:xfrm>
            <a:off x="6867698" y="4328160"/>
            <a:ext cx="2001982" cy="609600"/>
          </a:xfrm>
          <a:prstGeom prst="rect">
            <a:avLst/>
          </a:prstGeom>
        </p:spPr>
      </p:pic>
      <p:pic>
        <p:nvPicPr>
          <p:cNvPr id="19" name="Kuva 4" descr="City Blues project logo.">
            <a:extLst>
              <a:ext uri="{FF2B5EF4-FFF2-40B4-BE49-F238E27FC236}">
                <a16:creationId xmlns:a16="http://schemas.microsoft.com/office/drawing/2014/main" id="{C6010273-910A-AEA5-94C3-945F304761FD}"/>
              </a:ext>
            </a:extLst>
          </p:cNvPr>
          <p:cNvPicPr>
            <a:picLocks noChangeAspect="1"/>
          </p:cNvPicPr>
          <p:nvPr/>
        </p:nvPicPr>
        <p:blipFill>
          <a:blip r:embed="rId3">
            <a:extLst>
              <a:ext uri="{28A0092B-C50C-407E-A947-70E740481C1C}">
                <a14:useLocalDpi xmlns:a14="http://schemas.microsoft.com/office/drawing/2010/main" val="0"/>
              </a:ext>
            </a:extLst>
          </a:blip>
          <a:srcRect t="6417" b="56375"/>
          <a:stretch/>
        </p:blipFill>
        <p:spPr>
          <a:xfrm>
            <a:off x="2993999" y="4328161"/>
            <a:ext cx="3873699" cy="60959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F6E56"/>
          </a:solidFill>
          <a:ln w="12700">
            <a:solidFill>
              <a:srgbClr val="0F6E56"/>
            </a:solidFill>
            <a:prstDash val="solid"/>
          </a:ln>
        </p:spPr>
        <p:txBody>
          <a:bodyPr/>
          <a:lstStyle/>
          <a:p>
            <a:endParaRPr lang="nb-NO"/>
          </a:p>
        </p:txBody>
      </p:sp>
      <p:sp>
        <p:nvSpPr>
          <p:cNvPr id="5" name="Text 3"/>
          <p:cNvSpPr/>
          <p:nvPr/>
        </p:nvSpPr>
        <p:spPr>
          <a:xfrm>
            <a:off x="274320" y="4663440"/>
            <a:ext cx="914400" cy="274320"/>
          </a:xfrm>
          <a:prstGeom prst="rect">
            <a:avLst/>
          </a:prstGeom>
          <a:noFill/>
          <a:ln/>
        </p:spPr>
        <p:txBody>
          <a:bodyPr wrap="square" rtlCol="0" anchor="ctr"/>
          <a:lstStyle/>
          <a:p>
            <a:pPr marL="0" indent="0" algn="l">
              <a:buNone/>
            </a:pPr>
            <a:r>
              <a:rPr lang="en-US" sz="800" dirty="0">
                <a:solidFill>
                  <a:srgbClr val="AAAAAA"/>
                </a:solidFill>
                <a:latin typeface="Calibri" pitchFamily="34" charset="0"/>
                <a:ea typeface="Calibri" pitchFamily="34" charset="-122"/>
                <a:cs typeface="Calibri" pitchFamily="34" charset="-120"/>
              </a:rPr>
              <a:t>4 / 8</a:t>
            </a:r>
            <a:endParaRPr lang="en-US" sz="800" dirty="0"/>
          </a:p>
        </p:txBody>
      </p:sp>
      <p:sp>
        <p:nvSpPr>
          <p:cNvPr id="6" name="Text 4"/>
          <p:cNvSpPr/>
          <p:nvPr/>
        </p:nvSpPr>
        <p:spPr>
          <a:xfrm>
            <a:off x="457200" y="164592"/>
            <a:ext cx="8229600" cy="256032"/>
          </a:xfrm>
          <a:prstGeom prst="rect">
            <a:avLst/>
          </a:prstGeom>
          <a:noFill/>
          <a:ln/>
        </p:spPr>
        <p:txBody>
          <a:bodyPr wrap="square" rtlCol="0" anchor="ctr"/>
          <a:lstStyle/>
          <a:p>
            <a:pPr marL="0" indent="0" algn="l">
              <a:buNone/>
            </a:pPr>
            <a:r>
              <a:rPr lang="en-US" sz="850" b="1" kern="0" spc="200" dirty="0">
                <a:solidFill>
                  <a:srgbClr val="0F6E56"/>
                </a:solidFill>
                <a:latin typeface="Calibri" pitchFamily="34" charset="0"/>
                <a:ea typeface="Calibri" pitchFamily="34" charset="-122"/>
                <a:cs typeface="Calibri" pitchFamily="34" charset="-120"/>
              </a:rPr>
              <a:t>DIMENSION 1 — PARTICIPATION LEVELS</a:t>
            </a:r>
            <a:endParaRPr lang="en-US" sz="850" dirty="0"/>
          </a:p>
        </p:txBody>
      </p:sp>
      <p:sp>
        <p:nvSpPr>
          <p:cNvPr id="7" name="Text 5"/>
          <p:cNvSpPr/>
          <p:nvPr/>
        </p:nvSpPr>
        <p:spPr>
          <a:xfrm>
            <a:off x="457200" y="367283"/>
            <a:ext cx="7132320" cy="685800"/>
          </a:xfrm>
          <a:prstGeom prst="rect">
            <a:avLst/>
          </a:prstGeom>
          <a:noFill/>
          <a:ln/>
        </p:spPr>
        <p:txBody>
          <a:bodyPr wrap="square" rtlCol="0" anchor="b"/>
          <a:lstStyle/>
          <a:p>
            <a:pPr marL="0" indent="0" algn="l">
              <a:buNone/>
            </a:pPr>
            <a:r>
              <a:rPr lang="en-US" sz="2600" b="1" dirty="0">
                <a:solidFill>
                  <a:srgbClr val="2C2C2A"/>
                </a:solidFill>
                <a:latin typeface="Calibri" pitchFamily="34" charset="0"/>
                <a:ea typeface="Calibri" pitchFamily="34" charset="-122"/>
                <a:cs typeface="Calibri" pitchFamily="34" charset="-120"/>
              </a:rPr>
              <a:t>How much influence are you offering?</a:t>
            </a:r>
            <a:endParaRPr lang="en-US" sz="2600" dirty="0"/>
          </a:p>
        </p:txBody>
      </p:sp>
      <p:sp>
        <p:nvSpPr>
          <p:cNvPr id="8" name="Shape 6"/>
          <p:cNvSpPr/>
          <p:nvPr/>
        </p:nvSpPr>
        <p:spPr>
          <a:xfrm>
            <a:off x="457200" y="1080515"/>
            <a:ext cx="8229600" cy="0"/>
          </a:xfrm>
          <a:prstGeom prst="line">
            <a:avLst/>
          </a:prstGeom>
          <a:noFill/>
          <a:ln w="6350">
            <a:solidFill>
              <a:srgbClr val="B4B2A9"/>
            </a:solidFill>
            <a:prstDash val="solid"/>
          </a:ln>
        </p:spPr>
        <p:txBody>
          <a:bodyPr/>
          <a:lstStyle/>
          <a:p>
            <a:endParaRPr lang="nb-NO"/>
          </a:p>
        </p:txBody>
      </p:sp>
      <p:sp>
        <p:nvSpPr>
          <p:cNvPr id="9" name="Shape 7"/>
          <p:cNvSpPr/>
          <p:nvPr/>
        </p:nvSpPr>
        <p:spPr>
          <a:xfrm>
            <a:off x="457200" y="1281682"/>
            <a:ext cx="1572768" cy="2057399"/>
          </a:xfrm>
          <a:prstGeom prst="rect">
            <a:avLst/>
          </a:prstGeom>
          <a:solidFill>
            <a:srgbClr val="F1EFE8"/>
          </a:solidFill>
          <a:ln w="6350">
            <a:solidFill>
              <a:srgbClr val="CCCCCC"/>
            </a:solidFill>
            <a:prstDash val="solid"/>
          </a:ln>
        </p:spPr>
        <p:txBody>
          <a:bodyPr/>
          <a:lstStyle/>
          <a:p>
            <a:endParaRPr lang="nb-NO"/>
          </a:p>
        </p:txBody>
      </p:sp>
      <p:sp>
        <p:nvSpPr>
          <p:cNvPr id="10" name="Text 8"/>
          <p:cNvSpPr/>
          <p:nvPr/>
        </p:nvSpPr>
        <p:spPr>
          <a:xfrm>
            <a:off x="548640" y="1418843"/>
            <a:ext cx="1389888" cy="411480"/>
          </a:xfrm>
          <a:prstGeom prst="rect">
            <a:avLst/>
          </a:prstGeom>
          <a:noFill/>
          <a:ln/>
        </p:spPr>
        <p:txBody>
          <a:bodyPr wrap="square" rtlCol="0" anchor="ctr"/>
          <a:lstStyle/>
          <a:p>
            <a:pPr marL="0" indent="0" algn="ctr">
              <a:buNone/>
            </a:pPr>
            <a:r>
              <a:rPr lang="en-US" sz="1300" b="1" dirty="0">
                <a:solidFill>
                  <a:srgbClr val="2C2C2A"/>
                </a:solidFill>
                <a:latin typeface="Calibri" pitchFamily="34" charset="0"/>
                <a:ea typeface="Calibri" pitchFamily="34" charset="-122"/>
                <a:cs typeface="Calibri" pitchFamily="34" charset="-120"/>
              </a:rPr>
              <a:t>Inform</a:t>
            </a:r>
            <a:endParaRPr lang="en-US" sz="1300" dirty="0"/>
          </a:p>
        </p:txBody>
      </p:sp>
      <p:sp>
        <p:nvSpPr>
          <p:cNvPr id="11" name="Text 9"/>
          <p:cNvSpPr/>
          <p:nvPr/>
        </p:nvSpPr>
        <p:spPr>
          <a:xfrm>
            <a:off x="548640" y="1876043"/>
            <a:ext cx="1389888" cy="1463040"/>
          </a:xfrm>
          <a:prstGeom prst="rect">
            <a:avLst/>
          </a:prstGeom>
          <a:noFill/>
          <a:ln/>
        </p:spPr>
        <p:txBody>
          <a:bodyPr wrap="square" rtlCol="0" anchor="t"/>
          <a:lstStyle/>
          <a:p>
            <a:pPr marL="0" indent="0" algn="ctr">
              <a:buNone/>
            </a:pPr>
            <a:r>
              <a:rPr lang="en-US" sz="1050" dirty="0">
                <a:solidFill>
                  <a:srgbClr val="2C2C2A"/>
                </a:solidFill>
                <a:latin typeface="Calibri" pitchFamily="34" charset="0"/>
                <a:ea typeface="Calibri" pitchFamily="34" charset="-122"/>
                <a:cs typeface="Calibri" pitchFamily="34" charset="-120"/>
              </a:rPr>
              <a:t>Share clear, relevant information</a:t>
            </a:r>
            <a:endParaRPr lang="en-US" sz="1050" dirty="0"/>
          </a:p>
        </p:txBody>
      </p:sp>
      <p:sp>
        <p:nvSpPr>
          <p:cNvPr id="12" name="Shape 10"/>
          <p:cNvSpPr/>
          <p:nvPr/>
        </p:nvSpPr>
        <p:spPr>
          <a:xfrm>
            <a:off x="2098548" y="1281684"/>
            <a:ext cx="1572768" cy="2170316"/>
          </a:xfrm>
          <a:prstGeom prst="rect">
            <a:avLst/>
          </a:prstGeom>
          <a:solidFill>
            <a:srgbClr val="DDEEFF"/>
          </a:solidFill>
          <a:ln w="6350">
            <a:solidFill>
              <a:srgbClr val="CCCCCC"/>
            </a:solidFill>
            <a:prstDash val="solid"/>
          </a:ln>
        </p:spPr>
        <p:txBody>
          <a:bodyPr/>
          <a:lstStyle/>
          <a:p>
            <a:endParaRPr lang="nb-NO"/>
          </a:p>
        </p:txBody>
      </p:sp>
      <p:sp>
        <p:nvSpPr>
          <p:cNvPr id="13" name="Text 11"/>
          <p:cNvSpPr/>
          <p:nvPr/>
        </p:nvSpPr>
        <p:spPr>
          <a:xfrm>
            <a:off x="2189988" y="1418843"/>
            <a:ext cx="1389888" cy="411480"/>
          </a:xfrm>
          <a:prstGeom prst="rect">
            <a:avLst/>
          </a:prstGeom>
          <a:noFill/>
          <a:ln/>
        </p:spPr>
        <p:txBody>
          <a:bodyPr wrap="square" rtlCol="0" anchor="ctr"/>
          <a:lstStyle/>
          <a:p>
            <a:pPr marL="0" indent="0" algn="ctr">
              <a:buNone/>
            </a:pPr>
            <a:r>
              <a:rPr lang="en-US" sz="1300" b="1" dirty="0">
                <a:solidFill>
                  <a:srgbClr val="0C447C"/>
                </a:solidFill>
                <a:latin typeface="Calibri" pitchFamily="34" charset="0"/>
                <a:ea typeface="Calibri" pitchFamily="34" charset="-122"/>
                <a:cs typeface="Calibri" pitchFamily="34" charset="-120"/>
              </a:rPr>
              <a:t>Consult</a:t>
            </a:r>
            <a:endParaRPr lang="en-US" sz="1300" dirty="0"/>
          </a:p>
        </p:txBody>
      </p:sp>
      <p:sp>
        <p:nvSpPr>
          <p:cNvPr id="14" name="Text 12"/>
          <p:cNvSpPr/>
          <p:nvPr/>
        </p:nvSpPr>
        <p:spPr>
          <a:xfrm>
            <a:off x="2189988" y="1876043"/>
            <a:ext cx="1389888" cy="1463040"/>
          </a:xfrm>
          <a:prstGeom prst="rect">
            <a:avLst/>
          </a:prstGeom>
          <a:noFill/>
          <a:ln/>
        </p:spPr>
        <p:txBody>
          <a:bodyPr wrap="square" rtlCol="0" anchor="t"/>
          <a:lstStyle/>
          <a:p>
            <a:pPr marL="0" indent="0" algn="ctr">
              <a:buNone/>
            </a:pPr>
            <a:r>
              <a:rPr lang="en-US" sz="1050" dirty="0">
                <a:solidFill>
                  <a:srgbClr val="0C447C"/>
                </a:solidFill>
                <a:latin typeface="Calibri" pitchFamily="34" charset="0"/>
                <a:ea typeface="Calibri" pitchFamily="34" charset="-122"/>
                <a:cs typeface="Calibri" pitchFamily="34" charset="-120"/>
              </a:rPr>
              <a:t>Invite opinions while decisions stay with the team</a:t>
            </a:r>
            <a:endParaRPr lang="en-US" sz="1050" dirty="0"/>
          </a:p>
        </p:txBody>
      </p:sp>
      <p:sp>
        <p:nvSpPr>
          <p:cNvPr id="15" name="Shape 13"/>
          <p:cNvSpPr/>
          <p:nvPr/>
        </p:nvSpPr>
        <p:spPr>
          <a:xfrm>
            <a:off x="3739896" y="1281683"/>
            <a:ext cx="1572768" cy="2386586"/>
          </a:xfrm>
          <a:prstGeom prst="rect">
            <a:avLst/>
          </a:prstGeom>
          <a:solidFill>
            <a:srgbClr val="DDEEFF"/>
          </a:solidFill>
          <a:ln w="6350">
            <a:solidFill>
              <a:srgbClr val="CCCCCC"/>
            </a:solidFill>
            <a:prstDash val="solid"/>
          </a:ln>
        </p:spPr>
        <p:txBody>
          <a:bodyPr/>
          <a:lstStyle/>
          <a:p>
            <a:endParaRPr lang="nb-NO"/>
          </a:p>
        </p:txBody>
      </p:sp>
      <p:sp>
        <p:nvSpPr>
          <p:cNvPr id="16" name="Text 14"/>
          <p:cNvSpPr/>
          <p:nvPr/>
        </p:nvSpPr>
        <p:spPr>
          <a:xfrm>
            <a:off x="3831336" y="1418843"/>
            <a:ext cx="1389888" cy="411480"/>
          </a:xfrm>
          <a:prstGeom prst="rect">
            <a:avLst/>
          </a:prstGeom>
          <a:noFill/>
          <a:ln/>
        </p:spPr>
        <p:txBody>
          <a:bodyPr wrap="square" rtlCol="0" anchor="ctr"/>
          <a:lstStyle/>
          <a:p>
            <a:pPr marL="0" indent="0" algn="ctr">
              <a:buNone/>
            </a:pPr>
            <a:r>
              <a:rPr lang="en-US" sz="1300" b="1" dirty="0">
                <a:solidFill>
                  <a:srgbClr val="0C447C"/>
                </a:solidFill>
                <a:latin typeface="Calibri" pitchFamily="34" charset="0"/>
                <a:ea typeface="Calibri" pitchFamily="34" charset="-122"/>
                <a:cs typeface="Calibri" pitchFamily="34" charset="-120"/>
              </a:rPr>
              <a:t>Involve</a:t>
            </a:r>
            <a:endParaRPr lang="en-US" sz="1300" dirty="0"/>
          </a:p>
        </p:txBody>
      </p:sp>
      <p:sp>
        <p:nvSpPr>
          <p:cNvPr id="17" name="Text 15"/>
          <p:cNvSpPr/>
          <p:nvPr/>
        </p:nvSpPr>
        <p:spPr>
          <a:xfrm>
            <a:off x="3831336" y="1876043"/>
            <a:ext cx="1389888" cy="1463040"/>
          </a:xfrm>
          <a:prstGeom prst="rect">
            <a:avLst/>
          </a:prstGeom>
          <a:noFill/>
          <a:ln/>
        </p:spPr>
        <p:txBody>
          <a:bodyPr wrap="square" rtlCol="0" anchor="t"/>
          <a:lstStyle/>
          <a:p>
            <a:pPr marL="0" indent="0" algn="ctr">
              <a:buNone/>
            </a:pPr>
            <a:r>
              <a:rPr lang="en-US" sz="1050" dirty="0">
                <a:solidFill>
                  <a:srgbClr val="0C447C"/>
                </a:solidFill>
                <a:latin typeface="Calibri" pitchFamily="34" charset="0"/>
                <a:ea typeface="Calibri" pitchFamily="34" charset="-122"/>
                <a:cs typeface="Calibri" pitchFamily="34" charset="-120"/>
              </a:rPr>
              <a:t>Stakeholders contribute to developing ideas</a:t>
            </a:r>
            <a:endParaRPr lang="en-US" sz="1050" dirty="0"/>
          </a:p>
        </p:txBody>
      </p:sp>
      <p:sp>
        <p:nvSpPr>
          <p:cNvPr id="18" name="Shape 16"/>
          <p:cNvSpPr/>
          <p:nvPr/>
        </p:nvSpPr>
        <p:spPr>
          <a:xfrm>
            <a:off x="5381244" y="1281684"/>
            <a:ext cx="1572768" cy="2632226"/>
          </a:xfrm>
          <a:prstGeom prst="rect">
            <a:avLst/>
          </a:prstGeom>
          <a:solidFill>
            <a:srgbClr val="D1F2EB"/>
          </a:solidFill>
          <a:ln w="6350">
            <a:solidFill>
              <a:srgbClr val="CCCCCC"/>
            </a:solidFill>
            <a:prstDash val="solid"/>
          </a:ln>
        </p:spPr>
        <p:txBody>
          <a:bodyPr/>
          <a:lstStyle/>
          <a:p>
            <a:endParaRPr lang="nb-NO"/>
          </a:p>
        </p:txBody>
      </p:sp>
      <p:sp>
        <p:nvSpPr>
          <p:cNvPr id="19" name="Text 17"/>
          <p:cNvSpPr/>
          <p:nvPr/>
        </p:nvSpPr>
        <p:spPr>
          <a:xfrm>
            <a:off x="5472684" y="1418843"/>
            <a:ext cx="1389888" cy="411480"/>
          </a:xfrm>
          <a:prstGeom prst="rect">
            <a:avLst/>
          </a:prstGeom>
          <a:noFill/>
          <a:ln/>
        </p:spPr>
        <p:txBody>
          <a:bodyPr wrap="square" rtlCol="0" anchor="ctr"/>
          <a:lstStyle/>
          <a:p>
            <a:pPr marL="0" indent="0" algn="ctr">
              <a:buNone/>
            </a:pPr>
            <a:r>
              <a:rPr lang="en-US" sz="1300" b="1" dirty="0">
                <a:solidFill>
                  <a:srgbClr val="085041"/>
                </a:solidFill>
                <a:latin typeface="Calibri" pitchFamily="34" charset="0"/>
                <a:ea typeface="Calibri" pitchFamily="34" charset="-122"/>
                <a:cs typeface="Calibri" pitchFamily="34" charset="-120"/>
              </a:rPr>
              <a:t>Collaborate</a:t>
            </a:r>
            <a:endParaRPr lang="en-US" sz="1300" dirty="0"/>
          </a:p>
        </p:txBody>
      </p:sp>
      <p:sp>
        <p:nvSpPr>
          <p:cNvPr id="20" name="Text 18"/>
          <p:cNvSpPr/>
          <p:nvPr/>
        </p:nvSpPr>
        <p:spPr>
          <a:xfrm>
            <a:off x="5472684" y="1876043"/>
            <a:ext cx="1389888" cy="1463040"/>
          </a:xfrm>
          <a:prstGeom prst="rect">
            <a:avLst/>
          </a:prstGeom>
          <a:noFill/>
          <a:ln/>
        </p:spPr>
        <p:txBody>
          <a:bodyPr wrap="square" rtlCol="0" anchor="t"/>
          <a:lstStyle/>
          <a:p>
            <a:pPr marL="0" indent="0" algn="ctr">
              <a:buNone/>
            </a:pPr>
            <a:r>
              <a:rPr lang="en-US" sz="1050" dirty="0">
                <a:solidFill>
                  <a:srgbClr val="085041"/>
                </a:solidFill>
                <a:latin typeface="Calibri" pitchFamily="34" charset="0"/>
                <a:ea typeface="Calibri" pitchFamily="34" charset="-122"/>
                <a:cs typeface="Calibri" pitchFamily="34" charset="-120"/>
              </a:rPr>
              <a:t>Co-design as genuine partners</a:t>
            </a:r>
            <a:endParaRPr lang="en-US" sz="1050" dirty="0"/>
          </a:p>
        </p:txBody>
      </p:sp>
      <p:sp>
        <p:nvSpPr>
          <p:cNvPr id="21" name="Shape 19"/>
          <p:cNvSpPr/>
          <p:nvPr/>
        </p:nvSpPr>
        <p:spPr>
          <a:xfrm>
            <a:off x="7022592" y="1281683"/>
            <a:ext cx="1572768" cy="3019044"/>
          </a:xfrm>
          <a:prstGeom prst="rect">
            <a:avLst/>
          </a:prstGeom>
          <a:solidFill>
            <a:srgbClr val="C8EDE0"/>
          </a:solidFill>
          <a:ln w="6350">
            <a:solidFill>
              <a:srgbClr val="CCCCCC"/>
            </a:solidFill>
            <a:prstDash val="solid"/>
          </a:ln>
        </p:spPr>
        <p:txBody>
          <a:bodyPr/>
          <a:lstStyle/>
          <a:p>
            <a:endParaRPr lang="nb-NO"/>
          </a:p>
        </p:txBody>
      </p:sp>
      <p:sp>
        <p:nvSpPr>
          <p:cNvPr id="22" name="Text 20"/>
          <p:cNvSpPr/>
          <p:nvPr/>
        </p:nvSpPr>
        <p:spPr>
          <a:xfrm>
            <a:off x="7114032" y="1418843"/>
            <a:ext cx="1389888" cy="411480"/>
          </a:xfrm>
          <a:prstGeom prst="rect">
            <a:avLst/>
          </a:prstGeom>
          <a:noFill/>
          <a:ln/>
        </p:spPr>
        <p:txBody>
          <a:bodyPr wrap="square" rtlCol="0" anchor="ctr"/>
          <a:lstStyle/>
          <a:p>
            <a:pPr marL="0" indent="0" algn="ctr">
              <a:buNone/>
            </a:pPr>
            <a:r>
              <a:rPr lang="en-US" sz="1300" b="1" dirty="0">
                <a:solidFill>
                  <a:srgbClr val="085041"/>
                </a:solidFill>
                <a:latin typeface="Calibri" pitchFamily="34" charset="0"/>
                <a:ea typeface="Calibri" pitchFamily="34" charset="-122"/>
                <a:cs typeface="Calibri" pitchFamily="34" charset="-120"/>
              </a:rPr>
              <a:t>Empower</a:t>
            </a:r>
            <a:endParaRPr lang="en-US" sz="1300" dirty="0"/>
          </a:p>
        </p:txBody>
      </p:sp>
      <p:sp>
        <p:nvSpPr>
          <p:cNvPr id="23" name="Text 21"/>
          <p:cNvSpPr/>
          <p:nvPr/>
        </p:nvSpPr>
        <p:spPr>
          <a:xfrm>
            <a:off x="7114032" y="1876043"/>
            <a:ext cx="1389888" cy="1463040"/>
          </a:xfrm>
          <a:prstGeom prst="rect">
            <a:avLst/>
          </a:prstGeom>
          <a:noFill/>
          <a:ln/>
        </p:spPr>
        <p:txBody>
          <a:bodyPr wrap="square" rtlCol="0" anchor="t"/>
          <a:lstStyle/>
          <a:p>
            <a:pPr marL="0" indent="0" algn="ctr">
              <a:buNone/>
            </a:pPr>
            <a:r>
              <a:rPr lang="en-US" sz="1050" dirty="0">
                <a:solidFill>
                  <a:srgbClr val="085041"/>
                </a:solidFill>
                <a:latin typeface="Calibri" pitchFamily="34" charset="0"/>
                <a:ea typeface="Calibri" pitchFamily="34" charset="-122"/>
                <a:cs typeface="Calibri" pitchFamily="34" charset="-120"/>
              </a:rPr>
              <a:t>Decision-making is (partially) delegated</a:t>
            </a:r>
            <a:endParaRPr lang="en-US" sz="1050" dirty="0"/>
          </a:p>
        </p:txBody>
      </p:sp>
      <p:sp>
        <p:nvSpPr>
          <p:cNvPr id="24" name="Text 22"/>
          <p:cNvSpPr/>
          <p:nvPr/>
        </p:nvSpPr>
        <p:spPr>
          <a:xfrm>
            <a:off x="457200" y="3753332"/>
            <a:ext cx="3122676" cy="562636"/>
          </a:xfrm>
          <a:prstGeom prst="rect">
            <a:avLst/>
          </a:prstGeom>
          <a:noFill/>
          <a:ln/>
        </p:spPr>
        <p:txBody>
          <a:bodyPr wrap="square" rtlCol="0" anchor="ctr"/>
          <a:lstStyle/>
          <a:p>
            <a:pPr marL="0" indent="0" algn="ctr">
              <a:buNone/>
            </a:pPr>
            <a:r>
              <a:rPr lang="en-US" sz="900" i="1" dirty="0">
                <a:solidFill>
                  <a:srgbClr val="AAAAAA"/>
                </a:solidFill>
                <a:latin typeface="Calibri" pitchFamily="34" charset="0"/>
                <a:ea typeface="Calibri" pitchFamily="34" charset="-122"/>
                <a:cs typeface="Calibri" pitchFamily="34" charset="-120"/>
              </a:rPr>
              <a:t>Based on Arnstein's ladder of participation (1969). </a:t>
            </a:r>
          </a:p>
          <a:p>
            <a:pPr marL="0" indent="0" algn="ctr">
              <a:buNone/>
            </a:pPr>
            <a:endParaRPr lang="en-US" sz="900" i="1" dirty="0">
              <a:solidFill>
                <a:srgbClr val="AAAAAA"/>
              </a:solidFill>
              <a:latin typeface="Calibri" pitchFamily="34" charset="0"/>
              <a:ea typeface="Calibri" pitchFamily="34" charset="-122"/>
              <a:cs typeface="Calibri" pitchFamily="34" charset="-120"/>
            </a:endParaRPr>
          </a:p>
          <a:p>
            <a:pPr marL="0" indent="0" algn="ctr">
              <a:buNone/>
            </a:pPr>
            <a:r>
              <a:rPr lang="en-US" sz="900" i="1" dirty="0">
                <a:solidFill>
                  <a:srgbClr val="AAAAAA"/>
                </a:solidFill>
                <a:latin typeface="Calibri" pitchFamily="34" charset="0"/>
                <a:ea typeface="Calibri" pitchFamily="34" charset="-122"/>
                <a:cs typeface="Calibri" pitchFamily="34" charset="-120"/>
              </a:rPr>
              <a:t>Use it as a planning tool, not a judgment. </a:t>
            </a:r>
          </a:p>
          <a:p>
            <a:pPr marL="0" indent="0" algn="ctr">
              <a:buNone/>
            </a:pPr>
            <a:r>
              <a:rPr lang="en-US" sz="900" i="1" dirty="0">
                <a:solidFill>
                  <a:srgbClr val="AAAAAA"/>
                </a:solidFill>
                <a:latin typeface="Calibri" pitchFamily="34" charset="0"/>
                <a:ea typeface="Calibri" pitchFamily="34" charset="-122"/>
                <a:cs typeface="Calibri" pitchFamily="34" charset="-120"/>
              </a:rPr>
              <a:t>Higher is not always the right choice.</a:t>
            </a:r>
            <a:endParaRPr lang="en-US" sz="900" dirty="0"/>
          </a:p>
        </p:txBody>
      </p:sp>
      <p:pic>
        <p:nvPicPr>
          <p:cNvPr id="25" name="Kuva 4" descr="City Blues project logo.">
            <a:extLst>
              <a:ext uri="{FF2B5EF4-FFF2-40B4-BE49-F238E27FC236}">
                <a16:creationId xmlns:a16="http://schemas.microsoft.com/office/drawing/2014/main" id="{C7F1A093-86AA-47BB-D826-FA2D349C3AE6}"/>
              </a:ext>
            </a:extLst>
          </p:cNvPr>
          <p:cNvPicPr>
            <a:picLocks noChangeAspect="1"/>
          </p:cNvPicPr>
          <p:nvPr/>
        </p:nvPicPr>
        <p:blipFill>
          <a:blip r:embed="rId3">
            <a:extLst>
              <a:ext uri="{28A0092B-C50C-407E-A947-70E740481C1C}">
                <a14:useLocalDpi xmlns:a14="http://schemas.microsoft.com/office/drawing/2010/main" val="0"/>
              </a:ext>
            </a:extLst>
          </a:blip>
          <a:srcRect t="44831" r="48319" b="17962"/>
          <a:stretch/>
        </p:blipFill>
        <p:spPr>
          <a:xfrm>
            <a:off x="6867698" y="4328160"/>
            <a:ext cx="2001982" cy="609600"/>
          </a:xfrm>
          <a:prstGeom prst="rect">
            <a:avLst/>
          </a:prstGeom>
        </p:spPr>
      </p:pic>
      <p:pic>
        <p:nvPicPr>
          <p:cNvPr id="26" name="Kuva 4" descr="City Blues project logo.">
            <a:extLst>
              <a:ext uri="{FF2B5EF4-FFF2-40B4-BE49-F238E27FC236}">
                <a16:creationId xmlns:a16="http://schemas.microsoft.com/office/drawing/2014/main" id="{2AFE5DCC-A6A9-F731-AF2E-58845034B83A}"/>
              </a:ext>
            </a:extLst>
          </p:cNvPr>
          <p:cNvPicPr>
            <a:picLocks noChangeAspect="1"/>
          </p:cNvPicPr>
          <p:nvPr/>
        </p:nvPicPr>
        <p:blipFill>
          <a:blip r:embed="rId3">
            <a:extLst>
              <a:ext uri="{28A0092B-C50C-407E-A947-70E740481C1C}">
                <a14:useLocalDpi xmlns:a14="http://schemas.microsoft.com/office/drawing/2010/main" val="0"/>
              </a:ext>
            </a:extLst>
          </a:blip>
          <a:srcRect t="6417" b="56375"/>
          <a:stretch/>
        </p:blipFill>
        <p:spPr>
          <a:xfrm>
            <a:off x="2993999" y="4328161"/>
            <a:ext cx="3873699" cy="60959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F6E56"/>
          </a:solidFill>
          <a:ln w="12700">
            <a:solidFill>
              <a:srgbClr val="0F6E56"/>
            </a:solidFill>
            <a:prstDash val="solid"/>
          </a:ln>
        </p:spPr>
        <p:txBody>
          <a:bodyPr/>
          <a:lstStyle/>
          <a:p>
            <a:endParaRPr lang="nb-NO"/>
          </a:p>
        </p:txBody>
      </p:sp>
      <p:sp>
        <p:nvSpPr>
          <p:cNvPr id="5" name="Text 3"/>
          <p:cNvSpPr/>
          <p:nvPr/>
        </p:nvSpPr>
        <p:spPr>
          <a:xfrm>
            <a:off x="274320" y="4663440"/>
            <a:ext cx="914400" cy="274320"/>
          </a:xfrm>
          <a:prstGeom prst="rect">
            <a:avLst/>
          </a:prstGeom>
          <a:noFill/>
          <a:ln/>
        </p:spPr>
        <p:txBody>
          <a:bodyPr wrap="square" rtlCol="0" anchor="ctr"/>
          <a:lstStyle/>
          <a:p>
            <a:pPr marL="0" indent="0" algn="l">
              <a:buNone/>
            </a:pPr>
            <a:r>
              <a:rPr lang="en-US" sz="800" dirty="0">
                <a:solidFill>
                  <a:srgbClr val="AAAAAA"/>
                </a:solidFill>
                <a:latin typeface="Calibri" pitchFamily="34" charset="0"/>
                <a:ea typeface="Calibri" pitchFamily="34" charset="-122"/>
                <a:cs typeface="Calibri" pitchFamily="34" charset="-120"/>
              </a:rPr>
              <a:t>5 / 8</a:t>
            </a:r>
            <a:endParaRPr lang="en-US" sz="800" dirty="0"/>
          </a:p>
        </p:txBody>
      </p:sp>
      <p:sp>
        <p:nvSpPr>
          <p:cNvPr id="6" name="Text 4"/>
          <p:cNvSpPr/>
          <p:nvPr/>
        </p:nvSpPr>
        <p:spPr>
          <a:xfrm>
            <a:off x="457200" y="164592"/>
            <a:ext cx="8229600" cy="256032"/>
          </a:xfrm>
          <a:prstGeom prst="rect">
            <a:avLst/>
          </a:prstGeom>
          <a:noFill/>
          <a:ln/>
        </p:spPr>
        <p:txBody>
          <a:bodyPr wrap="square" rtlCol="0" anchor="ctr"/>
          <a:lstStyle/>
          <a:p>
            <a:pPr marL="0" indent="0" algn="l">
              <a:buNone/>
            </a:pPr>
            <a:r>
              <a:rPr lang="en-US" sz="850" b="1" kern="0" spc="200" dirty="0">
                <a:solidFill>
                  <a:srgbClr val="0F6E56"/>
                </a:solidFill>
                <a:latin typeface="Calibri" pitchFamily="34" charset="0"/>
                <a:ea typeface="Calibri" pitchFamily="34" charset="-122"/>
                <a:cs typeface="Calibri" pitchFamily="34" charset="-120"/>
              </a:rPr>
              <a:t>DIMENSION 1 — STAKEHOLDER MAPPING</a:t>
            </a:r>
            <a:endParaRPr lang="en-US" sz="850" dirty="0"/>
          </a:p>
        </p:txBody>
      </p:sp>
      <p:sp>
        <p:nvSpPr>
          <p:cNvPr id="7" name="Text 5"/>
          <p:cNvSpPr/>
          <p:nvPr/>
        </p:nvSpPr>
        <p:spPr>
          <a:xfrm>
            <a:off x="457200" y="214745"/>
            <a:ext cx="7132320" cy="685800"/>
          </a:xfrm>
          <a:prstGeom prst="rect">
            <a:avLst/>
          </a:prstGeom>
          <a:noFill/>
          <a:ln/>
        </p:spPr>
        <p:txBody>
          <a:bodyPr wrap="square" rtlCol="0" anchor="b"/>
          <a:lstStyle/>
          <a:p>
            <a:pPr marL="0" indent="0" algn="l">
              <a:buNone/>
            </a:pPr>
            <a:r>
              <a:rPr lang="en-US" sz="2600" b="1" dirty="0">
                <a:solidFill>
                  <a:srgbClr val="2C2C2A"/>
                </a:solidFill>
                <a:latin typeface="Calibri" pitchFamily="34" charset="0"/>
                <a:ea typeface="Calibri" pitchFamily="34" charset="-122"/>
                <a:cs typeface="Calibri" pitchFamily="34" charset="-120"/>
              </a:rPr>
              <a:t>Who needs your attention, and how much?</a:t>
            </a:r>
            <a:endParaRPr lang="en-US" sz="2600" dirty="0"/>
          </a:p>
        </p:txBody>
      </p:sp>
      <p:sp>
        <p:nvSpPr>
          <p:cNvPr id="8" name="Shape 6"/>
          <p:cNvSpPr/>
          <p:nvPr/>
        </p:nvSpPr>
        <p:spPr>
          <a:xfrm>
            <a:off x="457200" y="927977"/>
            <a:ext cx="8229600" cy="0"/>
          </a:xfrm>
          <a:prstGeom prst="line">
            <a:avLst/>
          </a:prstGeom>
          <a:noFill/>
          <a:ln w="6350">
            <a:solidFill>
              <a:srgbClr val="B4B2A9"/>
            </a:solidFill>
            <a:prstDash val="solid"/>
          </a:ln>
        </p:spPr>
        <p:txBody>
          <a:bodyPr/>
          <a:lstStyle/>
          <a:p>
            <a:endParaRPr lang="nb-NO"/>
          </a:p>
        </p:txBody>
      </p:sp>
      <p:sp>
        <p:nvSpPr>
          <p:cNvPr id="9" name="Text 7"/>
          <p:cNvSpPr/>
          <p:nvPr/>
        </p:nvSpPr>
        <p:spPr>
          <a:xfrm rot="16200000">
            <a:off x="548640" y="1521437"/>
            <a:ext cx="1188720" cy="2011680"/>
          </a:xfrm>
          <a:prstGeom prst="rect">
            <a:avLst/>
          </a:prstGeom>
          <a:noFill/>
          <a:ln/>
        </p:spPr>
        <p:txBody>
          <a:bodyPr wrap="square" rtlCol="0" anchor="ctr"/>
          <a:lstStyle/>
          <a:p>
            <a:pPr marL="0" indent="0" algn="ctr">
              <a:buNone/>
            </a:pPr>
            <a:r>
              <a:rPr lang="en-US" sz="900" b="1" kern="0" spc="200" dirty="0">
                <a:solidFill>
                  <a:srgbClr val="5F5E5A"/>
                </a:solidFill>
                <a:latin typeface="Calibri" pitchFamily="34" charset="0"/>
                <a:ea typeface="Calibri" pitchFamily="34" charset="-122"/>
                <a:cs typeface="Calibri" pitchFamily="34" charset="-120"/>
              </a:rPr>
              <a:t>POWER</a:t>
            </a:r>
            <a:endParaRPr lang="en-US" sz="900" dirty="0"/>
          </a:p>
        </p:txBody>
      </p:sp>
      <p:sp>
        <p:nvSpPr>
          <p:cNvPr id="10" name="Text 8"/>
          <p:cNvSpPr/>
          <p:nvPr/>
        </p:nvSpPr>
        <p:spPr>
          <a:xfrm>
            <a:off x="1639009" y="4073650"/>
            <a:ext cx="6583680" cy="274320"/>
          </a:xfrm>
          <a:prstGeom prst="rect">
            <a:avLst/>
          </a:prstGeom>
          <a:noFill/>
          <a:ln/>
        </p:spPr>
        <p:txBody>
          <a:bodyPr wrap="square" rtlCol="0" anchor="ctr"/>
          <a:lstStyle/>
          <a:p>
            <a:pPr marL="0" indent="0" algn="ctr">
              <a:buNone/>
            </a:pPr>
            <a:r>
              <a:rPr lang="en-US" sz="900" b="1" kern="0" spc="200" dirty="0">
                <a:solidFill>
                  <a:srgbClr val="5F5E5A"/>
                </a:solidFill>
                <a:latin typeface="Calibri" pitchFamily="34" charset="0"/>
                <a:ea typeface="Calibri" pitchFamily="34" charset="-122"/>
                <a:cs typeface="Calibri" pitchFamily="34" charset="-120"/>
              </a:rPr>
              <a:t>INTEREST  →</a:t>
            </a:r>
            <a:endParaRPr lang="en-US" sz="900" dirty="0"/>
          </a:p>
        </p:txBody>
      </p:sp>
      <p:sp>
        <p:nvSpPr>
          <p:cNvPr id="11" name="Shape 9"/>
          <p:cNvSpPr/>
          <p:nvPr/>
        </p:nvSpPr>
        <p:spPr>
          <a:xfrm>
            <a:off x="1371600" y="1083425"/>
            <a:ext cx="3383280" cy="1417320"/>
          </a:xfrm>
          <a:prstGeom prst="rect">
            <a:avLst/>
          </a:prstGeom>
          <a:solidFill>
            <a:srgbClr val="FAEEDA"/>
          </a:solidFill>
          <a:ln w="6350">
            <a:solidFill>
              <a:srgbClr val="CCCCCC"/>
            </a:solidFill>
            <a:prstDash val="solid"/>
          </a:ln>
        </p:spPr>
        <p:txBody>
          <a:bodyPr/>
          <a:lstStyle/>
          <a:p>
            <a:endParaRPr lang="nb-NO"/>
          </a:p>
        </p:txBody>
      </p:sp>
      <p:sp>
        <p:nvSpPr>
          <p:cNvPr id="12" name="Text 10"/>
          <p:cNvSpPr/>
          <p:nvPr/>
        </p:nvSpPr>
        <p:spPr>
          <a:xfrm>
            <a:off x="1508760" y="1174865"/>
            <a:ext cx="3108960" cy="320040"/>
          </a:xfrm>
          <a:prstGeom prst="rect">
            <a:avLst/>
          </a:prstGeom>
          <a:noFill/>
          <a:ln/>
        </p:spPr>
        <p:txBody>
          <a:bodyPr wrap="square" rtlCol="0" anchor="ctr"/>
          <a:lstStyle/>
          <a:p>
            <a:pPr marL="0" indent="0">
              <a:buNone/>
            </a:pPr>
            <a:r>
              <a:rPr lang="en-US" sz="1200" b="1" dirty="0">
                <a:solidFill>
                  <a:srgbClr val="854F0B"/>
                </a:solidFill>
                <a:latin typeface="Calibri" pitchFamily="34" charset="0"/>
                <a:ea typeface="Calibri" pitchFamily="34" charset="-122"/>
                <a:cs typeface="Calibri" pitchFamily="34" charset="-120"/>
              </a:rPr>
              <a:t>Keep satisfied</a:t>
            </a:r>
            <a:endParaRPr lang="en-US" sz="1200" dirty="0"/>
          </a:p>
        </p:txBody>
      </p:sp>
      <p:sp>
        <p:nvSpPr>
          <p:cNvPr id="13" name="Text 11"/>
          <p:cNvSpPr/>
          <p:nvPr/>
        </p:nvSpPr>
        <p:spPr>
          <a:xfrm>
            <a:off x="1508760" y="1494905"/>
            <a:ext cx="3108960" cy="914400"/>
          </a:xfrm>
          <a:prstGeom prst="rect">
            <a:avLst/>
          </a:prstGeom>
          <a:noFill/>
          <a:ln/>
        </p:spPr>
        <p:txBody>
          <a:bodyPr wrap="square" rtlCol="0" anchor="t"/>
          <a:lstStyle/>
          <a:p>
            <a:pPr marL="0" indent="0">
              <a:buNone/>
            </a:pPr>
            <a:r>
              <a:rPr lang="en-US" sz="1050" dirty="0">
                <a:solidFill>
                  <a:srgbClr val="854F0B"/>
                </a:solidFill>
                <a:latin typeface="Calibri" pitchFamily="34" charset="0"/>
                <a:ea typeface="Calibri" pitchFamily="34" charset="-122"/>
                <a:cs typeface="Calibri" pitchFamily="34" charset="-120"/>
              </a:rPr>
              <a:t>High power, low interest</a:t>
            </a:r>
            <a:endParaRPr lang="en-US" sz="1050" dirty="0"/>
          </a:p>
          <a:p>
            <a:pPr marL="0" indent="0">
              <a:buNone/>
            </a:pPr>
            <a:endParaRPr lang="en-US" sz="1050" dirty="0"/>
          </a:p>
          <a:p>
            <a:pPr marL="0" indent="0">
              <a:buNone/>
            </a:pPr>
            <a:r>
              <a:rPr lang="en-US" sz="1050" dirty="0">
                <a:solidFill>
                  <a:srgbClr val="854F0B"/>
                </a:solidFill>
                <a:latin typeface="Calibri" pitchFamily="34" charset="0"/>
                <a:ea typeface="Calibri" pitchFamily="34" charset="-122"/>
                <a:cs typeface="Calibri" pitchFamily="34" charset="-120"/>
              </a:rPr>
              <a:t>Ensure support. Keep informed without overloading.</a:t>
            </a:r>
            <a:endParaRPr lang="en-US" sz="1050" dirty="0"/>
          </a:p>
        </p:txBody>
      </p:sp>
      <p:sp>
        <p:nvSpPr>
          <p:cNvPr id="14" name="Shape 12"/>
          <p:cNvSpPr/>
          <p:nvPr/>
        </p:nvSpPr>
        <p:spPr>
          <a:xfrm>
            <a:off x="5029200" y="1083425"/>
            <a:ext cx="3383280" cy="1417320"/>
          </a:xfrm>
          <a:prstGeom prst="rect">
            <a:avLst/>
          </a:prstGeom>
          <a:solidFill>
            <a:srgbClr val="D1F2EB"/>
          </a:solidFill>
          <a:ln w="6350">
            <a:solidFill>
              <a:srgbClr val="CCCCCC"/>
            </a:solidFill>
            <a:prstDash val="solid"/>
          </a:ln>
        </p:spPr>
        <p:txBody>
          <a:bodyPr/>
          <a:lstStyle/>
          <a:p>
            <a:endParaRPr lang="nb-NO"/>
          </a:p>
        </p:txBody>
      </p:sp>
      <p:sp>
        <p:nvSpPr>
          <p:cNvPr id="15" name="Text 13"/>
          <p:cNvSpPr/>
          <p:nvPr/>
        </p:nvSpPr>
        <p:spPr>
          <a:xfrm>
            <a:off x="5166360" y="1174865"/>
            <a:ext cx="3108960" cy="320040"/>
          </a:xfrm>
          <a:prstGeom prst="rect">
            <a:avLst/>
          </a:prstGeom>
          <a:noFill/>
          <a:ln/>
        </p:spPr>
        <p:txBody>
          <a:bodyPr wrap="square" rtlCol="0" anchor="ctr"/>
          <a:lstStyle/>
          <a:p>
            <a:pPr marL="0" indent="0">
              <a:buNone/>
            </a:pPr>
            <a:r>
              <a:rPr lang="en-US" sz="1200" b="1" dirty="0">
                <a:solidFill>
                  <a:srgbClr val="085041"/>
                </a:solidFill>
                <a:latin typeface="Calibri" pitchFamily="34" charset="0"/>
                <a:ea typeface="Calibri" pitchFamily="34" charset="-122"/>
                <a:cs typeface="Calibri" pitchFamily="34" charset="-120"/>
              </a:rPr>
              <a:t>Engage closely</a:t>
            </a:r>
            <a:endParaRPr lang="en-US" sz="1200" dirty="0"/>
          </a:p>
        </p:txBody>
      </p:sp>
      <p:sp>
        <p:nvSpPr>
          <p:cNvPr id="16" name="Text 14"/>
          <p:cNvSpPr/>
          <p:nvPr/>
        </p:nvSpPr>
        <p:spPr>
          <a:xfrm>
            <a:off x="5166360" y="1494905"/>
            <a:ext cx="3108960" cy="914400"/>
          </a:xfrm>
          <a:prstGeom prst="rect">
            <a:avLst/>
          </a:prstGeom>
          <a:noFill/>
          <a:ln/>
        </p:spPr>
        <p:txBody>
          <a:bodyPr wrap="square" rtlCol="0" anchor="t"/>
          <a:lstStyle/>
          <a:p>
            <a:pPr marL="0" indent="0">
              <a:buNone/>
            </a:pPr>
            <a:r>
              <a:rPr lang="en-US" sz="1050" dirty="0">
                <a:solidFill>
                  <a:srgbClr val="085041"/>
                </a:solidFill>
                <a:latin typeface="Calibri" pitchFamily="34" charset="0"/>
                <a:ea typeface="Calibri" pitchFamily="34" charset="-122"/>
                <a:cs typeface="Calibri" pitchFamily="34" charset="-120"/>
              </a:rPr>
              <a:t>High power, high interest</a:t>
            </a:r>
            <a:endParaRPr lang="en-US" sz="1050" dirty="0"/>
          </a:p>
          <a:p>
            <a:pPr marL="0" indent="0">
              <a:buNone/>
            </a:pPr>
            <a:endParaRPr lang="en-US" sz="1050" dirty="0"/>
          </a:p>
          <a:p>
            <a:pPr marL="0" indent="0">
              <a:buNone/>
            </a:pPr>
            <a:r>
              <a:rPr lang="en-US" sz="1050" dirty="0">
                <a:solidFill>
                  <a:srgbClr val="085041"/>
                </a:solidFill>
                <a:latin typeface="Calibri" pitchFamily="34" charset="0"/>
                <a:ea typeface="Calibri" pitchFamily="34" charset="-122"/>
                <a:cs typeface="Calibri" pitchFamily="34" charset="-120"/>
              </a:rPr>
              <a:t>Actively involve in decisions. Maintain ongoing dialogue.</a:t>
            </a:r>
            <a:endParaRPr lang="en-US" sz="1050" dirty="0"/>
          </a:p>
        </p:txBody>
      </p:sp>
      <p:sp>
        <p:nvSpPr>
          <p:cNvPr id="17" name="Shape 15"/>
          <p:cNvSpPr/>
          <p:nvPr/>
        </p:nvSpPr>
        <p:spPr>
          <a:xfrm>
            <a:off x="1371600" y="2637905"/>
            <a:ext cx="3383280" cy="1417320"/>
          </a:xfrm>
          <a:prstGeom prst="rect">
            <a:avLst/>
          </a:prstGeom>
          <a:solidFill>
            <a:srgbClr val="F1EFE8"/>
          </a:solidFill>
          <a:ln w="6350">
            <a:solidFill>
              <a:srgbClr val="CCCCCC"/>
            </a:solidFill>
            <a:prstDash val="solid"/>
          </a:ln>
        </p:spPr>
        <p:txBody>
          <a:bodyPr/>
          <a:lstStyle/>
          <a:p>
            <a:endParaRPr lang="nb-NO"/>
          </a:p>
        </p:txBody>
      </p:sp>
      <p:sp>
        <p:nvSpPr>
          <p:cNvPr id="18" name="Text 16"/>
          <p:cNvSpPr/>
          <p:nvPr/>
        </p:nvSpPr>
        <p:spPr>
          <a:xfrm>
            <a:off x="1508760" y="2729345"/>
            <a:ext cx="3108960" cy="320040"/>
          </a:xfrm>
          <a:prstGeom prst="rect">
            <a:avLst/>
          </a:prstGeom>
          <a:noFill/>
          <a:ln/>
        </p:spPr>
        <p:txBody>
          <a:bodyPr wrap="square" rtlCol="0" anchor="ctr"/>
          <a:lstStyle/>
          <a:p>
            <a:pPr marL="0" indent="0">
              <a:buNone/>
            </a:pPr>
            <a:r>
              <a:rPr lang="en-US" sz="1200" b="1" dirty="0">
                <a:solidFill>
                  <a:srgbClr val="5F5E5A"/>
                </a:solidFill>
                <a:latin typeface="Calibri" pitchFamily="34" charset="0"/>
                <a:ea typeface="Calibri" pitchFamily="34" charset="-122"/>
                <a:cs typeface="Calibri" pitchFamily="34" charset="-120"/>
              </a:rPr>
              <a:t>Monitor</a:t>
            </a:r>
            <a:endParaRPr lang="en-US" sz="1200" dirty="0"/>
          </a:p>
        </p:txBody>
      </p:sp>
      <p:sp>
        <p:nvSpPr>
          <p:cNvPr id="19" name="Text 17"/>
          <p:cNvSpPr/>
          <p:nvPr/>
        </p:nvSpPr>
        <p:spPr>
          <a:xfrm>
            <a:off x="1508760" y="3049385"/>
            <a:ext cx="3108960" cy="914400"/>
          </a:xfrm>
          <a:prstGeom prst="rect">
            <a:avLst/>
          </a:prstGeom>
          <a:noFill/>
          <a:ln/>
        </p:spPr>
        <p:txBody>
          <a:bodyPr wrap="square" rtlCol="0" anchor="t"/>
          <a:lstStyle/>
          <a:p>
            <a:pPr marL="0" indent="0">
              <a:buNone/>
            </a:pPr>
            <a:r>
              <a:rPr lang="en-US" sz="1050" dirty="0">
                <a:solidFill>
                  <a:srgbClr val="5F5E5A"/>
                </a:solidFill>
                <a:latin typeface="Calibri" pitchFamily="34" charset="0"/>
                <a:ea typeface="Calibri" pitchFamily="34" charset="-122"/>
                <a:cs typeface="Calibri" pitchFamily="34" charset="-120"/>
              </a:rPr>
              <a:t>Low power, low interest</a:t>
            </a:r>
            <a:endParaRPr lang="en-US" sz="1050" dirty="0"/>
          </a:p>
          <a:p>
            <a:pPr marL="0" indent="0">
              <a:buNone/>
            </a:pPr>
            <a:endParaRPr lang="en-US" sz="1050" dirty="0"/>
          </a:p>
          <a:p>
            <a:pPr marL="0" indent="0">
              <a:buNone/>
            </a:pPr>
            <a:r>
              <a:rPr lang="en-US" sz="1050" dirty="0">
                <a:solidFill>
                  <a:srgbClr val="5F5E5A"/>
                </a:solidFill>
                <a:latin typeface="Calibri" pitchFamily="34" charset="0"/>
                <a:ea typeface="Calibri" pitchFamily="34" charset="-122"/>
                <a:cs typeface="Calibri" pitchFamily="34" charset="-120"/>
              </a:rPr>
              <a:t>Minimal effort. Stay aware of any shifts in their position.</a:t>
            </a:r>
            <a:endParaRPr lang="en-US" sz="1050" dirty="0"/>
          </a:p>
        </p:txBody>
      </p:sp>
      <p:sp>
        <p:nvSpPr>
          <p:cNvPr id="20" name="Shape 18"/>
          <p:cNvSpPr/>
          <p:nvPr/>
        </p:nvSpPr>
        <p:spPr>
          <a:xfrm>
            <a:off x="5029200" y="2637905"/>
            <a:ext cx="3383280" cy="1417320"/>
          </a:xfrm>
          <a:prstGeom prst="rect">
            <a:avLst/>
          </a:prstGeom>
          <a:solidFill>
            <a:srgbClr val="DDEEFF"/>
          </a:solidFill>
          <a:ln w="6350">
            <a:solidFill>
              <a:srgbClr val="CCCCCC"/>
            </a:solidFill>
            <a:prstDash val="solid"/>
          </a:ln>
        </p:spPr>
        <p:txBody>
          <a:bodyPr/>
          <a:lstStyle/>
          <a:p>
            <a:endParaRPr lang="nb-NO"/>
          </a:p>
        </p:txBody>
      </p:sp>
      <p:sp>
        <p:nvSpPr>
          <p:cNvPr id="21" name="Text 19"/>
          <p:cNvSpPr/>
          <p:nvPr/>
        </p:nvSpPr>
        <p:spPr>
          <a:xfrm>
            <a:off x="5166360" y="2729345"/>
            <a:ext cx="3108960" cy="320040"/>
          </a:xfrm>
          <a:prstGeom prst="rect">
            <a:avLst/>
          </a:prstGeom>
          <a:noFill/>
          <a:ln/>
        </p:spPr>
        <p:txBody>
          <a:bodyPr wrap="square" rtlCol="0" anchor="ctr"/>
          <a:lstStyle/>
          <a:p>
            <a:pPr marL="0" indent="0">
              <a:buNone/>
            </a:pPr>
            <a:r>
              <a:rPr lang="en-US" sz="1200" b="1" dirty="0">
                <a:solidFill>
                  <a:srgbClr val="0C447C"/>
                </a:solidFill>
                <a:latin typeface="Calibri" pitchFamily="34" charset="0"/>
                <a:ea typeface="Calibri" pitchFamily="34" charset="-122"/>
                <a:cs typeface="Calibri" pitchFamily="34" charset="-120"/>
              </a:rPr>
              <a:t>Keep informed</a:t>
            </a:r>
            <a:endParaRPr lang="en-US" sz="1200" dirty="0"/>
          </a:p>
        </p:txBody>
      </p:sp>
      <p:sp>
        <p:nvSpPr>
          <p:cNvPr id="22" name="Text 20"/>
          <p:cNvSpPr/>
          <p:nvPr/>
        </p:nvSpPr>
        <p:spPr>
          <a:xfrm>
            <a:off x="5166360" y="3049385"/>
            <a:ext cx="3108960" cy="914400"/>
          </a:xfrm>
          <a:prstGeom prst="rect">
            <a:avLst/>
          </a:prstGeom>
          <a:noFill/>
          <a:ln/>
        </p:spPr>
        <p:txBody>
          <a:bodyPr wrap="square" rtlCol="0" anchor="t"/>
          <a:lstStyle/>
          <a:p>
            <a:pPr marL="0" indent="0">
              <a:buNone/>
            </a:pPr>
            <a:r>
              <a:rPr lang="en-US" sz="1050" dirty="0">
                <a:solidFill>
                  <a:srgbClr val="0C447C"/>
                </a:solidFill>
                <a:latin typeface="Calibri" pitchFamily="34" charset="0"/>
                <a:ea typeface="Calibri" pitchFamily="34" charset="-122"/>
                <a:cs typeface="Calibri" pitchFamily="34" charset="-120"/>
              </a:rPr>
              <a:t>Low power, high interest</a:t>
            </a:r>
            <a:endParaRPr lang="en-US" sz="1050" dirty="0"/>
          </a:p>
          <a:p>
            <a:pPr marL="0" indent="0">
              <a:buNone/>
            </a:pPr>
            <a:endParaRPr lang="en-US" sz="1050" dirty="0"/>
          </a:p>
          <a:p>
            <a:pPr marL="0" indent="0">
              <a:buNone/>
            </a:pPr>
            <a:r>
              <a:rPr lang="en-US" sz="1050" dirty="0">
                <a:solidFill>
                  <a:srgbClr val="0C447C"/>
                </a:solidFill>
                <a:latin typeface="Calibri" pitchFamily="34" charset="0"/>
                <a:ea typeface="Calibri" pitchFamily="34" charset="-122"/>
                <a:cs typeface="Calibri" pitchFamily="34" charset="-120"/>
              </a:rPr>
              <a:t>Share information. Create space for meaningful contribution.</a:t>
            </a:r>
            <a:endParaRPr lang="en-US" sz="1050" dirty="0"/>
          </a:p>
        </p:txBody>
      </p:sp>
      <p:sp>
        <p:nvSpPr>
          <p:cNvPr id="23" name="Text 21"/>
          <p:cNvSpPr/>
          <p:nvPr/>
        </p:nvSpPr>
        <p:spPr>
          <a:xfrm>
            <a:off x="873529" y="1856716"/>
            <a:ext cx="548640" cy="274320"/>
          </a:xfrm>
          <a:prstGeom prst="rect">
            <a:avLst/>
          </a:prstGeom>
          <a:noFill/>
          <a:ln/>
        </p:spPr>
        <p:txBody>
          <a:bodyPr wrap="square" rtlCol="0" anchor="ctr"/>
          <a:lstStyle/>
          <a:p>
            <a:pPr marL="0" indent="0" algn="ctr">
              <a:buNone/>
            </a:pPr>
            <a:r>
              <a:rPr lang="en-US" sz="850" dirty="0">
                <a:solidFill>
                  <a:srgbClr val="5F5E5A"/>
                </a:solidFill>
                <a:latin typeface="Calibri" pitchFamily="34" charset="0"/>
                <a:ea typeface="Calibri" pitchFamily="34" charset="-122"/>
                <a:cs typeface="Calibri" pitchFamily="34" charset="-120"/>
              </a:rPr>
              <a:t>High</a:t>
            </a:r>
            <a:endParaRPr lang="en-US" sz="850" dirty="0"/>
          </a:p>
        </p:txBody>
      </p:sp>
      <p:sp>
        <p:nvSpPr>
          <p:cNvPr id="24" name="Text 22"/>
          <p:cNvSpPr/>
          <p:nvPr/>
        </p:nvSpPr>
        <p:spPr>
          <a:xfrm>
            <a:off x="868680" y="2880014"/>
            <a:ext cx="548640" cy="274320"/>
          </a:xfrm>
          <a:prstGeom prst="rect">
            <a:avLst/>
          </a:prstGeom>
          <a:noFill/>
          <a:ln/>
        </p:spPr>
        <p:txBody>
          <a:bodyPr wrap="square" rtlCol="0" anchor="ctr"/>
          <a:lstStyle/>
          <a:p>
            <a:pPr marL="0" indent="0" algn="ctr">
              <a:buNone/>
            </a:pPr>
            <a:r>
              <a:rPr lang="en-US" sz="850" dirty="0">
                <a:solidFill>
                  <a:srgbClr val="5F5E5A"/>
                </a:solidFill>
                <a:latin typeface="Calibri" pitchFamily="34" charset="0"/>
                <a:ea typeface="Calibri" pitchFamily="34" charset="-122"/>
                <a:cs typeface="Calibri" pitchFamily="34" charset="-120"/>
              </a:rPr>
              <a:t>Low</a:t>
            </a:r>
            <a:endParaRPr lang="en-US" sz="850" dirty="0"/>
          </a:p>
        </p:txBody>
      </p:sp>
      <p:sp>
        <p:nvSpPr>
          <p:cNvPr id="25" name="Text 23"/>
          <p:cNvSpPr/>
          <p:nvPr/>
        </p:nvSpPr>
        <p:spPr>
          <a:xfrm>
            <a:off x="3925010" y="4117847"/>
            <a:ext cx="720436" cy="182880"/>
          </a:xfrm>
          <a:prstGeom prst="rect">
            <a:avLst/>
          </a:prstGeom>
          <a:noFill/>
          <a:ln/>
        </p:spPr>
        <p:txBody>
          <a:bodyPr wrap="square" rtlCol="0" anchor="ctr"/>
          <a:lstStyle/>
          <a:p>
            <a:pPr marL="0" indent="0" algn="ctr">
              <a:buNone/>
            </a:pPr>
            <a:r>
              <a:rPr lang="en-US" sz="850" dirty="0">
                <a:solidFill>
                  <a:srgbClr val="5F5E5A"/>
                </a:solidFill>
                <a:latin typeface="Calibri" pitchFamily="34" charset="0"/>
                <a:ea typeface="Calibri" pitchFamily="34" charset="-122"/>
                <a:cs typeface="Calibri" pitchFamily="34" charset="-120"/>
              </a:rPr>
              <a:t>Low</a:t>
            </a:r>
            <a:endParaRPr lang="en-US" sz="850" dirty="0"/>
          </a:p>
        </p:txBody>
      </p:sp>
      <p:sp>
        <p:nvSpPr>
          <p:cNvPr id="26" name="Text 24"/>
          <p:cNvSpPr/>
          <p:nvPr/>
        </p:nvSpPr>
        <p:spPr>
          <a:xfrm>
            <a:off x="5113729" y="4100945"/>
            <a:ext cx="838200" cy="182880"/>
          </a:xfrm>
          <a:prstGeom prst="rect">
            <a:avLst/>
          </a:prstGeom>
          <a:noFill/>
          <a:ln/>
        </p:spPr>
        <p:txBody>
          <a:bodyPr wrap="square" rtlCol="0" anchor="ctr"/>
          <a:lstStyle/>
          <a:p>
            <a:pPr marL="0" indent="0" algn="ctr">
              <a:buNone/>
            </a:pPr>
            <a:r>
              <a:rPr lang="en-US" sz="850" dirty="0">
                <a:solidFill>
                  <a:srgbClr val="5F5E5A"/>
                </a:solidFill>
                <a:latin typeface="Calibri" pitchFamily="34" charset="0"/>
                <a:ea typeface="Calibri" pitchFamily="34" charset="-122"/>
                <a:cs typeface="Calibri" pitchFamily="34" charset="-120"/>
              </a:rPr>
              <a:t>High</a:t>
            </a:r>
            <a:endParaRPr lang="en-US" sz="850" dirty="0"/>
          </a:p>
        </p:txBody>
      </p:sp>
      <p:sp>
        <p:nvSpPr>
          <p:cNvPr id="27" name="Text 25"/>
          <p:cNvSpPr/>
          <p:nvPr/>
        </p:nvSpPr>
        <p:spPr>
          <a:xfrm>
            <a:off x="-9698" y="3779520"/>
            <a:ext cx="1392382" cy="228600"/>
          </a:xfrm>
          <a:prstGeom prst="rect">
            <a:avLst/>
          </a:prstGeom>
          <a:noFill/>
          <a:ln/>
        </p:spPr>
        <p:txBody>
          <a:bodyPr wrap="square" rtlCol="0" anchor="ctr"/>
          <a:lstStyle/>
          <a:p>
            <a:pPr marL="0" indent="0" algn="ctr">
              <a:buNone/>
            </a:pPr>
            <a:r>
              <a:rPr lang="en-US" sz="900" i="1" dirty="0">
                <a:solidFill>
                  <a:srgbClr val="AAAAAA"/>
                </a:solidFill>
                <a:latin typeface="Calibri" pitchFamily="34" charset="0"/>
                <a:ea typeface="Calibri" pitchFamily="34" charset="-122"/>
                <a:cs typeface="Calibri" pitchFamily="34" charset="-120"/>
              </a:rPr>
              <a:t>Adapted from Mendelow (1991). Revisit the map at each project phase — power and interest shift over time.</a:t>
            </a:r>
            <a:endParaRPr lang="en-US" sz="900" dirty="0"/>
          </a:p>
        </p:txBody>
      </p:sp>
      <p:pic>
        <p:nvPicPr>
          <p:cNvPr id="28" name="Kuva 4" descr="City Blues project logo.">
            <a:extLst>
              <a:ext uri="{FF2B5EF4-FFF2-40B4-BE49-F238E27FC236}">
                <a16:creationId xmlns:a16="http://schemas.microsoft.com/office/drawing/2014/main" id="{9BE3F3B6-C6AE-064D-8D0A-F59545BAB2EA}"/>
              </a:ext>
            </a:extLst>
          </p:cNvPr>
          <p:cNvPicPr>
            <a:picLocks noChangeAspect="1"/>
          </p:cNvPicPr>
          <p:nvPr/>
        </p:nvPicPr>
        <p:blipFill>
          <a:blip r:embed="rId3">
            <a:extLst>
              <a:ext uri="{28A0092B-C50C-407E-A947-70E740481C1C}">
                <a14:useLocalDpi xmlns:a14="http://schemas.microsoft.com/office/drawing/2010/main" val="0"/>
              </a:ext>
            </a:extLst>
          </a:blip>
          <a:srcRect t="44831" r="48319" b="17962"/>
          <a:stretch/>
        </p:blipFill>
        <p:spPr>
          <a:xfrm>
            <a:off x="6867698" y="4328160"/>
            <a:ext cx="2001982" cy="609600"/>
          </a:xfrm>
          <a:prstGeom prst="rect">
            <a:avLst/>
          </a:prstGeom>
        </p:spPr>
      </p:pic>
      <p:pic>
        <p:nvPicPr>
          <p:cNvPr id="29" name="Kuva 4" descr="City Blues project logo.">
            <a:extLst>
              <a:ext uri="{FF2B5EF4-FFF2-40B4-BE49-F238E27FC236}">
                <a16:creationId xmlns:a16="http://schemas.microsoft.com/office/drawing/2014/main" id="{7995E156-2BF2-9213-15D8-20473F13ECC5}"/>
              </a:ext>
            </a:extLst>
          </p:cNvPr>
          <p:cNvPicPr>
            <a:picLocks noChangeAspect="1"/>
          </p:cNvPicPr>
          <p:nvPr/>
        </p:nvPicPr>
        <p:blipFill>
          <a:blip r:embed="rId3">
            <a:extLst>
              <a:ext uri="{28A0092B-C50C-407E-A947-70E740481C1C}">
                <a14:useLocalDpi xmlns:a14="http://schemas.microsoft.com/office/drawing/2010/main" val="0"/>
              </a:ext>
            </a:extLst>
          </a:blip>
          <a:srcRect t="6417" b="56375"/>
          <a:stretch/>
        </p:blipFill>
        <p:spPr>
          <a:xfrm>
            <a:off x="2993999" y="4328161"/>
            <a:ext cx="3873699" cy="60959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F6E56"/>
          </a:solidFill>
          <a:ln w="12700">
            <a:solidFill>
              <a:srgbClr val="0F6E56"/>
            </a:solidFill>
            <a:prstDash val="solid"/>
          </a:ln>
        </p:spPr>
        <p:txBody>
          <a:bodyPr/>
          <a:lstStyle/>
          <a:p>
            <a:endParaRPr lang="nb-NO"/>
          </a:p>
        </p:txBody>
      </p:sp>
      <p:sp>
        <p:nvSpPr>
          <p:cNvPr id="5" name="Text 3"/>
          <p:cNvSpPr/>
          <p:nvPr/>
        </p:nvSpPr>
        <p:spPr>
          <a:xfrm>
            <a:off x="274320" y="4663440"/>
            <a:ext cx="914400" cy="274320"/>
          </a:xfrm>
          <a:prstGeom prst="rect">
            <a:avLst/>
          </a:prstGeom>
          <a:noFill/>
          <a:ln/>
        </p:spPr>
        <p:txBody>
          <a:bodyPr wrap="square" rtlCol="0" anchor="ctr"/>
          <a:lstStyle/>
          <a:p>
            <a:pPr marL="0" indent="0" algn="l">
              <a:buNone/>
            </a:pPr>
            <a:r>
              <a:rPr lang="en-US" sz="800" dirty="0">
                <a:solidFill>
                  <a:srgbClr val="AAAAAA"/>
                </a:solidFill>
                <a:latin typeface="Calibri" pitchFamily="34" charset="0"/>
                <a:ea typeface="Calibri" pitchFamily="34" charset="-122"/>
                <a:cs typeface="Calibri" pitchFamily="34" charset="-120"/>
              </a:rPr>
              <a:t>6 / 8</a:t>
            </a:r>
            <a:endParaRPr lang="en-US" sz="800" dirty="0"/>
          </a:p>
        </p:txBody>
      </p:sp>
      <p:sp>
        <p:nvSpPr>
          <p:cNvPr id="6" name="Text 4"/>
          <p:cNvSpPr/>
          <p:nvPr/>
        </p:nvSpPr>
        <p:spPr>
          <a:xfrm>
            <a:off x="457200" y="164592"/>
            <a:ext cx="8229600" cy="256032"/>
          </a:xfrm>
          <a:prstGeom prst="rect">
            <a:avLst/>
          </a:prstGeom>
          <a:noFill/>
          <a:ln/>
        </p:spPr>
        <p:txBody>
          <a:bodyPr wrap="square" rtlCol="0" anchor="ctr"/>
          <a:lstStyle/>
          <a:p>
            <a:pPr marL="0" indent="0" algn="l">
              <a:buNone/>
            </a:pPr>
            <a:r>
              <a:rPr lang="en-US" sz="850" b="1" kern="0" spc="200" dirty="0">
                <a:solidFill>
                  <a:srgbClr val="0F6E56"/>
                </a:solidFill>
                <a:latin typeface="Calibri" pitchFamily="34" charset="0"/>
                <a:ea typeface="Calibri" pitchFamily="34" charset="-122"/>
                <a:cs typeface="Calibri" pitchFamily="34" charset="-120"/>
              </a:rPr>
              <a:t>DIMENSION 2 — PROJECT LIFECYCLE</a:t>
            </a:r>
            <a:endParaRPr lang="en-US" sz="850" dirty="0"/>
          </a:p>
        </p:txBody>
      </p:sp>
      <p:sp>
        <p:nvSpPr>
          <p:cNvPr id="7" name="Text 5"/>
          <p:cNvSpPr/>
          <p:nvPr/>
        </p:nvSpPr>
        <p:spPr>
          <a:xfrm>
            <a:off x="457200" y="173736"/>
            <a:ext cx="7132320" cy="685800"/>
          </a:xfrm>
          <a:prstGeom prst="rect">
            <a:avLst/>
          </a:prstGeom>
          <a:noFill/>
          <a:ln/>
        </p:spPr>
        <p:txBody>
          <a:bodyPr wrap="square" rtlCol="0" anchor="b"/>
          <a:lstStyle/>
          <a:p>
            <a:pPr marL="0" indent="0" algn="l">
              <a:buNone/>
            </a:pPr>
            <a:r>
              <a:rPr lang="en-US" sz="2600" b="1" dirty="0">
                <a:solidFill>
                  <a:srgbClr val="2C2C2A"/>
                </a:solidFill>
                <a:latin typeface="Calibri" pitchFamily="34" charset="0"/>
                <a:ea typeface="Calibri" pitchFamily="34" charset="-122"/>
                <a:cs typeface="Calibri" pitchFamily="34" charset="-120"/>
              </a:rPr>
              <a:t>Engagement changes as the project evolves</a:t>
            </a:r>
            <a:endParaRPr lang="en-US" sz="2600" dirty="0"/>
          </a:p>
        </p:txBody>
      </p:sp>
      <p:sp>
        <p:nvSpPr>
          <p:cNvPr id="8" name="Shape 6"/>
          <p:cNvSpPr/>
          <p:nvPr/>
        </p:nvSpPr>
        <p:spPr>
          <a:xfrm>
            <a:off x="457200" y="886968"/>
            <a:ext cx="8229600" cy="0"/>
          </a:xfrm>
          <a:prstGeom prst="line">
            <a:avLst/>
          </a:prstGeom>
          <a:noFill/>
          <a:ln w="6350">
            <a:solidFill>
              <a:srgbClr val="B4B2A9"/>
            </a:solidFill>
            <a:prstDash val="solid"/>
          </a:ln>
        </p:spPr>
        <p:txBody>
          <a:bodyPr/>
          <a:lstStyle/>
          <a:p>
            <a:endParaRPr lang="nb-NO"/>
          </a:p>
        </p:txBody>
      </p:sp>
      <p:sp>
        <p:nvSpPr>
          <p:cNvPr id="9" name="Shape 7"/>
          <p:cNvSpPr/>
          <p:nvPr/>
        </p:nvSpPr>
        <p:spPr>
          <a:xfrm>
            <a:off x="365760" y="1088136"/>
            <a:ext cx="1344168" cy="64008"/>
          </a:xfrm>
          <a:prstGeom prst="rect">
            <a:avLst/>
          </a:prstGeom>
          <a:solidFill>
            <a:srgbClr val="B4B2A9"/>
          </a:solidFill>
          <a:ln w="12700">
            <a:solidFill>
              <a:srgbClr val="B4B2A9"/>
            </a:solidFill>
            <a:prstDash val="solid"/>
          </a:ln>
        </p:spPr>
        <p:txBody>
          <a:bodyPr/>
          <a:lstStyle/>
          <a:p>
            <a:endParaRPr lang="nb-NO"/>
          </a:p>
        </p:txBody>
      </p:sp>
      <p:sp>
        <p:nvSpPr>
          <p:cNvPr id="10" name="Shape 8"/>
          <p:cNvSpPr/>
          <p:nvPr/>
        </p:nvSpPr>
        <p:spPr>
          <a:xfrm>
            <a:off x="365760" y="1152144"/>
            <a:ext cx="1344168" cy="2834640"/>
          </a:xfrm>
          <a:prstGeom prst="rect">
            <a:avLst/>
          </a:prstGeom>
          <a:solidFill>
            <a:srgbClr val="F1EFE8"/>
          </a:solidFill>
          <a:ln w="6350">
            <a:solidFill>
              <a:srgbClr val="CCCCCC"/>
            </a:solidFill>
            <a:prstDash val="solid"/>
          </a:ln>
        </p:spPr>
        <p:txBody>
          <a:bodyPr/>
          <a:lstStyle/>
          <a:p>
            <a:endParaRPr lang="nb-NO"/>
          </a:p>
        </p:txBody>
      </p:sp>
      <p:sp>
        <p:nvSpPr>
          <p:cNvPr id="11" name="Text 9"/>
          <p:cNvSpPr/>
          <p:nvPr/>
        </p:nvSpPr>
        <p:spPr>
          <a:xfrm>
            <a:off x="438912" y="1225296"/>
            <a:ext cx="1197864" cy="685800"/>
          </a:xfrm>
          <a:prstGeom prst="rect">
            <a:avLst/>
          </a:prstGeom>
          <a:noFill/>
          <a:ln/>
        </p:spPr>
        <p:txBody>
          <a:bodyPr wrap="square" rtlCol="0" anchor="t"/>
          <a:lstStyle/>
          <a:p>
            <a:pPr marL="0" indent="0" algn="ctr">
              <a:buNone/>
            </a:pPr>
            <a:r>
              <a:rPr lang="en-US" sz="1100" b="1" dirty="0">
                <a:solidFill>
                  <a:srgbClr val="2C2C2A"/>
                </a:solidFill>
                <a:latin typeface="Calibri" pitchFamily="34" charset="0"/>
                <a:ea typeface="Calibri" pitchFamily="34" charset="-122"/>
                <a:cs typeface="Calibri" pitchFamily="34" charset="-120"/>
              </a:rPr>
              <a:t>Strategic</a:t>
            </a:r>
            <a:endParaRPr lang="en-US" sz="1100" dirty="0"/>
          </a:p>
          <a:p>
            <a:pPr marL="0" indent="0" algn="ctr">
              <a:buNone/>
            </a:pPr>
            <a:r>
              <a:rPr lang="en-US" sz="1100" b="1" dirty="0">
                <a:solidFill>
                  <a:srgbClr val="2C2C2A"/>
                </a:solidFill>
                <a:latin typeface="Calibri" pitchFamily="34" charset="0"/>
                <a:ea typeface="Calibri" pitchFamily="34" charset="-122"/>
                <a:cs typeface="Calibri" pitchFamily="34" charset="-120"/>
              </a:rPr>
              <a:t>planning</a:t>
            </a:r>
            <a:endParaRPr lang="en-US" sz="1100" dirty="0"/>
          </a:p>
        </p:txBody>
      </p:sp>
      <p:sp>
        <p:nvSpPr>
          <p:cNvPr id="12" name="Shape 10"/>
          <p:cNvSpPr/>
          <p:nvPr/>
        </p:nvSpPr>
        <p:spPr>
          <a:xfrm>
            <a:off x="502920" y="1956816"/>
            <a:ext cx="1069848" cy="0"/>
          </a:xfrm>
          <a:prstGeom prst="line">
            <a:avLst/>
          </a:prstGeom>
          <a:noFill/>
          <a:ln w="6350">
            <a:solidFill>
              <a:srgbClr val="CCCCCC"/>
            </a:solidFill>
            <a:prstDash val="solid"/>
          </a:ln>
        </p:spPr>
        <p:txBody>
          <a:bodyPr/>
          <a:lstStyle/>
          <a:p>
            <a:endParaRPr lang="nb-NO"/>
          </a:p>
        </p:txBody>
      </p:sp>
      <p:sp>
        <p:nvSpPr>
          <p:cNvPr id="13" name="Text 11"/>
          <p:cNvSpPr/>
          <p:nvPr/>
        </p:nvSpPr>
        <p:spPr>
          <a:xfrm>
            <a:off x="438912" y="2196084"/>
            <a:ext cx="1197864" cy="822960"/>
          </a:xfrm>
          <a:prstGeom prst="rect">
            <a:avLst/>
          </a:prstGeom>
          <a:noFill/>
          <a:ln/>
        </p:spPr>
        <p:txBody>
          <a:bodyPr wrap="square" rtlCol="0" anchor="ctr"/>
          <a:lstStyle/>
          <a:p>
            <a:pPr marL="0" indent="0" algn="ctr">
              <a:buNone/>
            </a:pPr>
            <a:r>
              <a:rPr lang="en-US" sz="1200" i="1" dirty="0">
                <a:solidFill>
                  <a:srgbClr val="5F5E5A"/>
                </a:solidFill>
                <a:latin typeface="Calibri" pitchFamily="34" charset="0"/>
                <a:ea typeface="Calibri" pitchFamily="34" charset="-122"/>
                <a:cs typeface="Calibri" pitchFamily="34" charset="-120"/>
              </a:rPr>
              <a:t>Inform</a:t>
            </a:r>
          </a:p>
          <a:p>
            <a:pPr marL="0" indent="0" algn="ctr">
              <a:buNone/>
            </a:pPr>
            <a:endParaRPr lang="en-US" sz="1200" dirty="0"/>
          </a:p>
          <a:p>
            <a:pPr marL="0" indent="0" algn="ctr">
              <a:buNone/>
            </a:pPr>
            <a:r>
              <a:rPr lang="en-US" sz="1200" i="1" dirty="0">
                <a:solidFill>
                  <a:srgbClr val="5F5E5A"/>
                </a:solidFill>
                <a:latin typeface="Calibri" pitchFamily="34" charset="0"/>
                <a:ea typeface="Calibri" pitchFamily="34" charset="-122"/>
                <a:cs typeface="Calibri" pitchFamily="34" charset="-120"/>
              </a:rPr>
              <a:t>Consult</a:t>
            </a:r>
            <a:endParaRPr lang="en-US" sz="1200" dirty="0"/>
          </a:p>
        </p:txBody>
      </p:sp>
      <p:sp>
        <p:nvSpPr>
          <p:cNvPr id="14" name="Shape 12"/>
          <p:cNvSpPr/>
          <p:nvPr/>
        </p:nvSpPr>
        <p:spPr>
          <a:xfrm>
            <a:off x="1766621" y="1088136"/>
            <a:ext cx="1344168" cy="64008"/>
          </a:xfrm>
          <a:prstGeom prst="rect">
            <a:avLst/>
          </a:prstGeom>
          <a:solidFill>
            <a:srgbClr val="0F6E56"/>
          </a:solidFill>
          <a:ln w="12700">
            <a:solidFill>
              <a:srgbClr val="0F6E56"/>
            </a:solidFill>
            <a:prstDash val="solid"/>
          </a:ln>
        </p:spPr>
        <p:txBody>
          <a:bodyPr/>
          <a:lstStyle/>
          <a:p>
            <a:endParaRPr lang="nb-NO"/>
          </a:p>
        </p:txBody>
      </p:sp>
      <p:sp>
        <p:nvSpPr>
          <p:cNvPr id="15" name="Shape 13"/>
          <p:cNvSpPr/>
          <p:nvPr/>
        </p:nvSpPr>
        <p:spPr>
          <a:xfrm>
            <a:off x="1766621" y="1152144"/>
            <a:ext cx="1344168" cy="2834640"/>
          </a:xfrm>
          <a:prstGeom prst="rect">
            <a:avLst/>
          </a:prstGeom>
          <a:solidFill>
            <a:srgbClr val="D1F2EB"/>
          </a:solidFill>
          <a:ln w="6350">
            <a:solidFill>
              <a:srgbClr val="CCCCCC"/>
            </a:solidFill>
            <a:prstDash val="solid"/>
          </a:ln>
        </p:spPr>
        <p:txBody>
          <a:bodyPr/>
          <a:lstStyle/>
          <a:p>
            <a:endParaRPr lang="nb-NO"/>
          </a:p>
        </p:txBody>
      </p:sp>
      <p:sp>
        <p:nvSpPr>
          <p:cNvPr id="16" name="Text 14"/>
          <p:cNvSpPr/>
          <p:nvPr/>
        </p:nvSpPr>
        <p:spPr>
          <a:xfrm>
            <a:off x="1839773" y="1225296"/>
            <a:ext cx="1197864" cy="685800"/>
          </a:xfrm>
          <a:prstGeom prst="rect">
            <a:avLst/>
          </a:prstGeom>
          <a:noFill/>
          <a:ln/>
        </p:spPr>
        <p:txBody>
          <a:bodyPr wrap="square" rtlCol="0" anchor="t"/>
          <a:lstStyle/>
          <a:p>
            <a:pPr marL="0" indent="0" algn="ctr">
              <a:buNone/>
            </a:pPr>
            <a:r>
              <a:rPr lang="en-US" sz="1100" b="1" dirty="0">
                <a:solidFill>
                  <a:srgbClr val="2C2C2A"/>
                </a:solidFill>
                <a:latin typeface="Calibri" pitchFamily="34" charset="0"/>
                <a:ea typeface="Calibri" pitchFamily="34" charset="-122"/>
                <a:cs typeface="Calibri" pitchFamily="34" charset="-120"/>
              </a:rPr>
              <a:t>Design</a:t>
            </a:r>
            <a:endParaRPr lang="en-US" sz="1100" dirty="0"/>
          </a:p>
        </p:txBody>
      </p:sp>
      <p:sp>
        <p:nvSpPr>
          <p:cNvPr id="17" name="Shape 15"/>
          <p:cNvSpPr/>
          <p:nvPr/>
        </p:nvSpPr>
        <p:spPr>
          <a:xfrm>
            <a:off x="1903781" y="1956816"/>
            <a:ext cx="1069848" cy="0"/>
          </a:xfrm>
          <a:prstGeom prst="line">
            <a:avLst/>
          </a:prstGeom>
          <a:noFill/>
          <a:ln w="6350">
            <a:solidFill>
              <a:srgbClr val="CCCCCC"/>
            </a:solidFill>
            <a:prstDash val="solid"/>
          </a:ln>
        </p:spPr>
        <p:txBody>
          <a:bodyPr/>
          <a:lstStyle/>
          <a:p>
            <a:endParaRPr lang="nb-NO"/>
          </a:p>
        </p:txBody>
      </p:sp>
      <p:sp>
        <p:nvSpPr>
          <p:cNvPr id="18" name="Text 16"/>
          <p:cNvSpPr/>
          <p:nvPr/>
        </p:nvSpPr>
        <p:spPr>
          <a:xfrm>
            <a:off x="1839773" y="2196084"/>
            <a:ext cx="1197864" cy="822960"/>
          </a:xfrm>
          <a:prstGeom prst="rect">
            <a:avLst/>
          </a:prstGeom>
          <a:noFill/>
          <a:ln/>
        </p:spPr>
        <p:txBody>
          <a:bodyPr wrap="square" rtlCol="0" anchor="ctr"/>
          <a:lstStyle/>
          <a:p>
            <a:pPr marL="0" indent="0" algn="ctr">
              <a:buNone/>
            </a:pPr>
            <a:r>
              <a:rPr lang="en-US" sz="1200" i="1" dirty="0">
                <a:solidFill>
                  <a:srgbClr val="0F6E56"/>
                </a:solidFill>
                <a:latin typeface="Calibri" pitchFamily="34" charset="0"/>
                <a:ea typeface="Calibri" pitchFamily="34" charset="-122"/>
                <a:cs typeface="Calibri" pitchFamily="34" charset="-120"/>
              </a:rPr>
              <a:t>Involve</a:t>
            </a:r>
          </a:p>
          <a:p>
            <a:pPr marL="0" indent="0" algn="ctr">
              <a:buNone/>
            </a:pPr>
            <a:endParaRPr lang="en-US" sz="1200" dirty="0"/>
          </a:p>
          <a:p>
            <a:pPr marL="0" indent="0" algn="ctr">
              <a:buNone/>
            </a:pPr>
            <a:r>
              <a:rPr lang="en-US" sz="1200" i="1" dirty="0">
                <a:solidFill>
                  <a:srgbClr val="0F6E56"/>
                </a:solidFill>
                <a:latin typeface="Calibri" pitchFamily="34" charset="0"/>
                <a:ea typeface="Calibri" pitchFamily="34" charset="-122"/>
                <a:cs typeface="Calibri" pitchFamily="34" charset="-120"/>
              </a:rPr>
              <a:t>Collaborate</a:t>
            </a:r>
            <a:endParaRPr lang="en-US" sz="1200" dirty="0"/>
          </a:p>
        </p:txBody>
      </p:sp>
      <p:sp>
        <p:nvSpPr>
          <p:cNvPr id="19" name="Shape 17"/>
          <p:cNvSpPr/>
          <p:nvPr/>
        </p:nvSpPr>
        <p:spPr>
          <a:xfrm>
            <a:off x="3167482" y="1088136"/>
            <a:ext cx="1344168" cy="64008"/>
          </a:xfrm>
          <a:prstGeom prst="rect">
            <a:avLst/>
          </a:prstGeom>
          <a:solidFill>
            <a:srgbClr val="B4B2A9"/>
          </a:solidFill>
          <a:ln w="12700">
            <a:solidFill>
              <a:srgbClr val="B4B2A9"/>
            </a:solidFill>
            <a:prstDash val="solid"/>
          </a:ln>
        </p:spPr>
        <p:txBody>
          <a:bodyPr/>
          <a:lstStyle/>
          <a:p>
            <a:endParaRPr lang="nb-NO"/>
          </a:p>
        </p:txBody>
      </p:sp>
      <p:sp>
        <p:nvSpPr>
          <p:cNvPr id="20" name="Shape 18"/>
          <p:cNvSpPr/>
          <p:nvPr/>
        </p:nvSpPr>
        <p:spPr>
          <a:xfrm>
            <a:off x="3167482" y="1152144"/>
            <a:ext cx="1344168" cy="2834640"/>
          </a:xfrm>
          <a:prstGeom prst="rect">
            <a:avLst/>
          </a:prstGeom>
          <a:solidFill>
            <a:srgbClr val="F1EFE8"/>
          </a:solidFill>
          <a:ln w="6350">
            <a:solidFill>
              <a:srgbClr val="CCCCCC"/>
            </a:solidFill>
            <a:prstDash val="solid"/>
          </a:ln>
        </p:spPr>
        <p:txBody>
          <a:bodyPr/>
          <a:lstStyle/>
          <a:p>
            <a:endParaRPr lang="nb-NO"/>
          </a:p>
        </p:txBody>
      </p:sp>
      <p:sp>
        <p:nvSpPr>
          <p:cNvPr id="21" name="Text 19"/>
          <p:cNvSpPr/>
          <p:nvPr/>
        </p:nvSpPr>
        <p:spPr>
          <a:xfrm>
            <a:off x="3240634" y="1225296"/>
            <a:ext cx="1197864" cy="685800"/>
          </a:xfrm>
          <a:prstGeom prst="rect">
            <a:avLst/>
          </a:prstGeom>
          <a:noFill/>
          <a:ln/>
        </p:spPr>
        <p:txBody>
          <a:bodyPr wrap="square" rtlCol="0" anchor="t"/>
          <a:lstStyle/>
          <a:p>
            <a:pPr marL="0" indent="0" algn="ctr">
              <a:buNone/>
            </a:pPr>
            <a:r>
              <a:rPr lang="en-US" sz="1100" b="1" dirty="0">
                <a:solidFill>
                  <a:srgbClr val="2C2C2A"/>
                </a:solidFill>
                <a:latin typeface="Calibri" pitchFamily="34" charset="0"/>
                <a:ea typeface="Calibri" pitchFamily="34" charset="-122"/>
                <a:cs typeface="Calibri" pitchFamily="34" charset="-120"/>
              </a:rPr>
              <a:t>Construction</a:t>
            </a:r>
            <a:endParaRPr lang="en-US" sz="1100" dirty="0"/>
          </a:p>
        </p:txBody>
      </p:sp>
      <p:sp>
        <p:nvSpPr>
          <p:cNvPr id="22" name="Shape 20"/>
          <p:cNvSpPr/>
          <p:nvPr/>
        </p:nvSpPr>
        <p:spPr>
          <a:xfrm>
            <a:off x="3304642" y="1956816"/>
            <a:ext cx="1069848" cy="0"/>
          </a:xfrm>
          <a:prstGeom prst="line">
            <a:avLst/>
          </a:prstGeom>
          <a:noFill/>
          <a:ln w="6350">
            <a:solidFill>
              <a:srgbClr val="CCCCCC"/>
            </a:solidFill>
            <a:prstDash val="solid"/>
          </a:ln>
        </p:spPr>
        <p:txBody>
          <a:bodyPr/>
          <a:lstStyle/>
          <a:p>
            <a:endParaRPr lang="nb-NO"/>
          </a:p>
        </p:txBody>
      </p:sp>
      <p:sp>
        <p:nvSpPr>
          <p:cNvPr id="23" name="Text 21"/>
          <p:cNvSpPr/>
          <p:nvPr/>
        </p:nvSpPr>
        <p:spPr>
          <a:xfrm>
            <a:off x="3240634" y="2196084"/>
            <a:ext cx="1197864" cy="822960"/>
          </a:xfrm>
          <a:prstGeom prst="rect">
            <a:avLst/>
          </a:prstGeom>
          <a:noFill/>
          <a:ln/>
        </p:spPr>
        <p:txBody>
          <a:bodyPr wrap="square" rtlCol="0" anchor="ctr"/>
          <a:lstStyle/>
          <a:p>
            <a:pPr marL="0" indent="0" algn="ctr">
              <a:buNone/>
            </a:pPr>
            <a:r>
              <a:rPr lang="en-US" sz="1200" i="1" dirty="0">
                <a:solidFill>
                  <a:srgbClr val="5F5E5A"/>
                </a:solidFill>
                <a:latin typeface="Calibri" pitchFamily="34" charset="0"/>
                <a:ea typeface="Calibri" pitchFamily="34" charset="-122"/>
                <a:cs typeface="Calibri" pitchFamily="34" charset="-120"/>
              </a:rPr>
              <a:t>Inform</a:t>
            </a:r>
          </a:p>
          <a:p>
            <a:pPr marL="0" indent="0" algn="ctr">
              <a:buNone/>
            </a:pPr>
            <a:endParaRPr lang="en-US" sz="1200" dirty="0"/>
          </a:p>
          <a:p>
            <a:pPr marL="0" indent="0" algn="ctr">
              <a:buNone/>
            </a:pPr>
            <a:r>
              <a:rPr lang="en-US" sz="1200" i="1" dirty="0">
                <a:solidFill>
                  <a:srgbClr val="5F5E5A"/>
                </a:solidFill>
                <a:latin typeface="Calibri" pitchFamily="34" charset="0"/>
                <a:ea typeface="Calibri" pitchFamily="34" charset="-122"/>
                <a:cs typeface="Calibri" pitchFamily="34" charset="-120"/>
              </a:rPr>
              <a:t>Involve</a:t>
            </a:r>
            <a:endParaRPr lang="en-US" sz="1200" dirty="0"/>
          </a:p>
        </p:txBody>
      </p:sp>
      <p:sp>
        <p:nvSpPr>
          <p:cNvPr id="24" name="Shape 22"/>
          <p:cNvSpPr/>
          <p:nvPr/>
        </p:nvSpPr>
        <p:spPr>
          <a:xfrm>
            <a:off x="4568342" y="1088136"/>
            <a:ext cx="1344168" cy="64008"/>
          </a:xfrm>
          <a:prstGeom prst="rect">
            <a:avLst/>
          </a:prstGeom>
          <a:solidFill>
            <a:srgbClr val="0F6E56"/>
          </a:solidFill>
          <a:ln w="12700">
            <a:solidFill>
              <a:srgbClr val="0F6E56"/>
            </a:solidFill>
            <a:prstDash val="solid"/>
          </a:ln>
        </p:spPr>
        <p:txBody>
          <a:bodyPr/>
          <a:lstStyle/>
          <a:p>
            <a:endParaRPr lang="nb-NO"/>
          </a:p>
        </p:txBody>
      </p:sp>
      <p:sp>
        <p:nvSpPr>
          <p:cNvPr id="25" name="Shape 23"/>
          <p:cNvSpPr/>
          <p:nvPr/>
        </p:nvSpPr>
        <p:spPr>
          <a:xfrm>
            <a:off x="4568342" y="1152144"/>
            <a:ext cx="1344168" cy="2834640"/>
          </a:xfrm>
          <a:prstGeom prst="rect">
            <a:avLst/>
          </a:prstGeom>
          <a:solidFill>
            <a:srgbClr val="D1F2EB"/>
          </a:solidFill>
          <a:ln w="6350">
            <a:solidFill>
              <a:srgbClr val="CCCCCC"/>
            </a:solidFill>
            <a:prstDash val="solid"/>
          </a:ln>
        </p:spPr>
        <p:txBody>
          <a:bodyPr/>
          <a:lstStyle/>
          <a:p>
            <a:endParaRPr lang="nb-NO"/>
          </a:p>
        </p:txBody>
      </p:sp>
      <p:sp>
        <p:nvSpPr>
          <p:cNvPr id="26" name="Text 24"/>
          <p:cNvSpPr/>
          <p:nvPr/>
        </p:nvSpPr>
        <p:spPr>
          <a:xfrm>
            <a:off x="4641494" y="1225296"/>
            <a:ext cx="1197864" cy="685800"/>
          </a:xfrm>
          <a:prstGeom prst="rect">
            <a:avLst/>
          </a:prstGeom>
          <a:noFill/>
          <a:ln/>
        </p:spPr>
        <p:txBody>
          <a:bodyPr wrap="square" rtlCol="0" anchor="t"/>
          <a:lstStyle/>
          <a:p>
            <a:pPr marL="0" indent="0" algn="ctr">
              <a:buNone/>
            </a:pPr>
            <a:r>
              <a:rPr lang="en-US" sz="1100" b="1" dirty="0">
                <a:solidFill>
                  <a:srgbClr val="2C2C2A"/>
                </a:solidFill>
                <a:latin typeface="Calibri" pitchFamily="34" charset="0"/>
                <a:ea typeface="Calibri" pitchFamily="34" charset="-122"/>
                <a:cs typeface="Calibri" pitchFamily="34" charset="-120"/>
              </a:rPr>
              <a:t>Operation &amp;</a:t>
            </a:r>
            <a:endParaRPr lang="en-US" sz="1100" dirty="0"/>
          </a:p>
          <a:p>
            <a:pPr marL="0" indent="0" algn="ctr">
              <a:buNone/>
            </a:pPr>
            <a:r>
              <a:rPr lang="en-US" sz="1100" b="1" dirty="0">
                <a:solidFill>
                  <a:srgbClr val="2C2C2A"/>
                </a:solidFill>
                <a:latin typeface="Calibri" pitchFamily="34" charset="0"/>
                <a:ea typeface="Calibri" pitchFamily="34" charset="-122"/>
                <a:cs typeface="Calibri" pitchFamily="34" charset="-120"/>
              </a:rPr>
              <a:t>maintenance</a:t>
            </a:r>
            <a:endParaRPr lang="en-US" sz="1100" dirty="0"/>
          </a:p>
        </p:txBody>
      </p:sp>
      <p:sp>
        <p:nvSpPr>
          <p:cNvPr id="27" name="Shape 25"/>
          <p:cNvSpPr/>
          <p:nvPr/>
        </p:nvSpPr>
        <p:spPr>
          <a:xfrm>
            <a:off x="4705502" y="1956816"/>
            <a:ext cx="1069848" cy="0"/>
          </a:xfrm>
          <a:prstGeom prst="line">
            <a:avLst/>
          </a:prstGeom>
          <a:noFill/>
          <a:ln w="6350">
            <a:solidFill>
              <a:srgbClr val="CCCCCC"/>
            </a:solidFill>
            <a:prstDash val="solid"/>
          </a:ln>
        </p:spPr>
        <p:txBody>
          <a:bodyPr/>
          <a:lstStyle/>
          <a:p>
            <a:endParaRPr lang="nb-NO"/>
          </a:p>
        </p:txBody>
      </p:sp>
      <p:sp>
        <p:nvSpPr>
          <p:cNvPr id="28" name="Text 26"/>
          <p:cNvSpPr/>
          <p:nvPr/>
        </p:nvSpPr>
        <p:spPr>
          <a:xfrm>
            <a:off x="4641494" y="2196084"/>
            <a:ext cx="1197864" cy="822960"/>
          </a:xfrm>
          <a:prstGeom prst="rect">
            <a:avLst/>
          </a:prstGeom>
          <a:noFill/>
          <a:ln/>
        </p:spPr>
        <p:txBody>
          <a:bodyPr wrap="square" rtlCol="0" anchor="ctr"/>
          <a:lstStyle/>
          <a:p>
            <a:pPr marL="0" indent="0" algn="ctr">
              <a:buNone/>
            </a:pPr>
            <a:r>
              <a:rPr lang="en-US" sz="1200" i="1" dirty="0">
                <a:solidFill>
                  <a:srgbClr val="0F6E56"/>
                </a:solidFill>
                <a:latin typeface="Calibri" pitchFamily="34" charset="0"/>
                <a:ea typeface="Calibri" pitchFamily="34" charset="-122"/>
                <a:cs typeface="Calibri" pitchFamily="34" charset="-120"/>
              </a:rPr>
              <a:t>Involve</a:t>
            </a:r>
          </a:p>
          <a:p>
            <a:pPr marL="0" indent="0" algn="ctr">
              <a:buNone/>
            </a:pPr>
            <a:endParaRPr lang="en-US" sz="1200" dirty="0"/>
          </a:p>
          <a:p>
            <a:pPr marL="0" indent="0" algn="ctr">
              <a:buNone/>
            </a:pPr>
            <a:r>
              <a:rPr lang="en-US" sz="1200" i="1" dirty="0">
                <a:solidFill>
                  <a:srgbClr val="0F6E56"/>
                </a:solidFill>
                <a:latin typeface="Calibri" pitchFamily="34" charset="0"/>
                <a:ea typeface="Calibri" pitchFamily="34" charset="-122"/>
                <a:cs typeface="Calibri" pitchFamily="34" charset="-120"/>
              </a:rPr>
              <a:t>Collaborate</a:t>
            </a:r>
            <a:endParaRPr lang="en-US" sz="1200" dirty="0"/>
          </a:p>
        </p:txBody>
      </p:sp>
      <p:sp>
        <p:nvSpPr>
          <p:cNvPr id="29" name="Shape 27"/>
          <p:cNvSpPr/>
          <p:nvPr/>
        </p:nvSpPr>
        <p:spPr>
          <a:xfrm>
            <a:off x="5969203" y="1088136"/>
            <a:ext cx="1344168" cy="64008"/>
          </a:xfrm>
          <a:prstGeom prst="rect">
            <a:avLst/>
          </a:prstGeom>
          <a:solidFill>
            <a:srgbClr val="185FA5"/>
          </a:solidFill>
          <a:ln w="12700">
            <a:solidFill>
              <a:srgbClr val="185FA5"/>
            </a:solidFill>
            <a:prstDash val="solid"/>
          </a:ln>
        </p:spPr>
        <p:txBody>
          <a:bodyPr/>
          <a:lstStyle/>
          <a:p>
            <a:endParaRPr lang="nb-NO"/>
          </a:p>
        </p:txBody>
      </p:sp>
      <p:sp>
        <p:nvSpPr>
          <p:cNvPr id="30" name="Shape 28"/>
          <p:cNvSpPr/>
          <p:nvPr/>
        </p:nvSpPr>
        <p:spPr>
          <a:xfrm>
            <a:off x="5969203" y="1152144"/>
            <a:ext cx="1344168" cy="2834640"/>
          </a:xfrm>
          <a:prstGeom prst="rect">
            <a:avLst/>
          </a:prstGeom>
          <a:solidFill>
            <a:srgbClr val="DDEEFF"/>
          </a:solidFill>
          <a:ln w="6350">
            <a:solidFill>
              <a:srgbClr val="CCCCCC"/>
            </a:solidFill>
            <a:prstDash val="solid"/>
          </a:ln>
        </p:spPr>
        <p:txBody>
          <a:bodyPr/>
          <a:lstStyle/>
          <a:p>
            <a:endParaRPr lang="nb-NO"/>
          </a:p>
        </p:txBody>
      </p:sp>
      <p:sp>
        <p:nvSpPr>
          <p:cNvPr id="31" name="Text 29"/>
          <p:cNvSpPr/>
          <p:nvPr/>
        </p:nvSpPr>
        <p:spPr>
          <a:xfrm>
            <a:off x="6042355" y="1225296"/>
            <a:ext cx="1197864" cy="685800"/>
          </a:xfrm>
          <a:prstGeom prst="rect">
            <a:avLst/>
          </a:prstGeom>
          <a:noFill/>
          <a:ln/>
        </p:spPr>
        <p:txBody>
          <a:bodyPr wrap="square" rtlCol="0" anchor="t"/>
          <a:lstStyle/>
          <a:p>
            <a:pPr marL="0" indent="0" algn="ctr">
              <a:buNone/>
            </a:pPr>
            <a:r>
              <a:rPr lang="en-US" sz="1100" b="1" dirty="0">
                <a:solidFill>
                  <a:srgbClr val="2C2C2A"/>
                </a:solidFill>
                <a:latin typeface="Calibri" pitchFamily="34" charset="0"/>
                <a:ea typeface="Calibri" pitchFamily="34" charset="-122"/>
                <a:cs typeface="Calibri" pitchFamily="34" charset="-120"/>
              </a:rPr>
              <a:t>Monitoring</a:t>
            </a:r>
            <a:endParaRPr lang="en-US" sz="1100" dirty="0"/>
          </a:p>
        </p:txBody>
      </p:sp>
      <p:sp>
        <p:nvSpPr>
          <p:cNvPr id="32" name="Shape 30"/>
          <p:cNvSpPr/>
          <p:nvPr/>
        </p:nvSpPr>
        <p:spPr>
          <a:xfrm>
            <a:off x="6106363" y="1956816"/>
            <a:ext cx="1069848" cy="0"/>
          </a:xfrm>
          <a:prstGeom prst="line">
            <a:avLst/>
          </a:prstGeom>
          <a:noFill/>
          <a:ln w="6350">
            <a:solidFill>
              <a:srgbClr val="CCCCCC"/>
            </a:solidFill>
            <a:prstDash val="solid"/>
          </a:ln>
        </p:spPr>
        <p:txBody>
          <a:bodyPr/>
          <a:lstStyle/>
          <a:p>
            <a:endParaRPr lang="nb-NO"/>
          </a:p>
        </p:txBody>
      </p:sp>
      <p:sp>
        <p:nvSpPr>
          <p:cNvPr id="33" name="Text 31"/>
          <p:cNvSpPr/>
          <p:nvPr/>
        </p:nvSpPr>
        <p:spPr>
          <a:xfrm>
            <a:off x="6042355" y="2196084"/>
            <a:ext cx="1197864" cy="822960"/>
          </a:xfrm>
          <a:prstGeom prst="rect">
            <a:avLst/>
          </a:prstGeom>
          <a:noFill/>
          <a:ln/>
        </p:spPr>
        <p:txBody>
          <a:bodyPr wrap="square" rtlCol="0" anchor="ctr"/>
          <a:lstStyle/>
          <a:p>
            <a:pPr marL="0" indent="0" algn="ctr">
              <a:buNone/>
            </a:pPr>
            <a:r>
              <a:rPr lang="en-US" sz="1200" i="1" dirty="0">
                <a:solidFill>
                  <a:srgbClr val="185FA5"/>
                </a:solidFill>
                <a:latin typeface="Calibri" pitchFamily="34" charset="0"/>
                <a:ea typeface="Calibri" pitchFamily="34" charset="-122"/>
                <a:cs typeface="Calibri" pitchFamily="34" charset="-120"/>
              </a:rPr>
              <a:t>Collaborate</a:t>
            </a:r>
          </a:p>
          <a:p>
            <a:pPr marL="0" indent="0" algn="ctr">
              <a:buNone/>
            </a:pPr>
            <a:endParaRPr lang="en-US" sz="1200" dirty="0"/>
          </a:p>
          <a:p>
            <a:pPr marL="0" indent="0" algn="ctr">
              <a:buNone/>
            </a:pPr>
            <a:r>
              <a:rPr lang="en-US" sz="1200" i="1" dirty="0">
                <a:solidFill>
                  <a:srgbClr val="185FA5"/>
                </a:solidFill>
                <a:latin typeface="Calibri" pitchFamily="34" charset="0"/>
                <a:ea typeface="Calibri" pitchFamily="34" charset="-122"/>
                <a:cs typeface="Calibri" pitchFamily="34" charset="-120"/>
              </a:rPr>
              <a:t>Empower</a:t>
            </a:r>
            <a:endParaRPr lang="en-US" sz="1200" dirty="0"/>
          </a:p>
        </p:txBody>
      </p:sp>
      <p:sp>
        <p:nvSpPr>
          <p:cNvPr id="34" name="Shape 32"/>
          <p:cNvSpPr/>
          <p:nvPr/>
        </p:nvSpPr>
        <p:spPr>
          <a:xfrm>
            <a:off x="7370064" y="1088136"/>
            <a:ext cx="1344168" cy="64008"/>
          </a:xfrm>
          <a:prstGeom prst="rect">
            <a:avLst/>
          </a:prstGeom>
          <a:solidFill>
            <a:srgbClr val="185FA5"/>
          </a:solidFill>
          <a:ln w="12700">
            <a:solidFill>
              <a:srgbClr val="185FA5"/>
            </a:solidFill>
            <a:prstDash val="solid"/>
          </a:ln>
        </p:spPr>
        <p:txBody>
          <a:bodyPr/>
          <a:lstStyle/>
          <a:p>
            <a:endParaRPr lang="nb-NO"/>
          </a:p>
        </p:txBody>
      </p:sp>
      <p:sp>
        <p:nvSpPr>
          <p:cNvPr id="35" name="Shape 33"/>
          <p:cNvSpPr/>
          <p:nvPr/>
        </p:nvSpPr>
        <p:spPr>
          <a:xfrm>
            <a:off x="7370064" y="1152144"/>
            <a:ext cx="1344168" cy="2834640"/>
          </a:xfrm>
          <a:prstGeom prst="rect">
            <a:avLst/>
          </a:prstGeom>
          <a:solidFill>
            <a:srgbClr val="DDEEFF"/>
          </a:solidFill>
          <a:ln w="6350">
            <a:solidFill>
              <a:srgbClr val="CCCCCC"/>
            </a:solidFill>
            <a:prstDash val="solid"/>
          </a:ln>
        </p:spPr>
        <p:txBody>
          <a:bodyPr/>
          <a:lstStyle/>
          <a:p>
            <a:endParaRPr lang="nb-NO"/>
          </a:p>
        </p:txBody>
      </p:sp>
      <p:sp>
        <p:nvSpPr>
          <p:cNvPr id="36" name="Text 34"/>
          <p:cNvSpPr/>
          <p:nvPr/>
        </p:nvSpPr>
        <p:spPr>
          <a:xfrm>
            <a:off x="7443216" y="1225296"/>
            <a:ext cx="1197864" cy="685800"/>
          </a:xfrm>
          <a:prstGeom prst="rect">
            <a:avLst/>
          </a:prstGeom>
          <a:noFill/>
          <a:ln/>
        </p:spPr>
        <p:txBody>
          <a:bodyPr wrap="square" rtlCol="0" anchor="t"/>
          <a:lstStyle/>
          <a:p>
            <a:pPr marL="0" indent="0" algn="ctr">
              <a:buNone/>
            </a:pPr>
            <a:r>
              <a:rPr lang="en-US" sz="1100" b="1" dirty="0">
                <a:solidFill>
                  <a:srgbClr val="2C2C2A"/>
                </a:solidFill>
                <a:latin typeface="Calibri" pitchFamily="34" charset="0"/>
                <a:ea typeface="Calibri" pitchFamily="34" charset="-122"/>
                <a:cs typeface="Calibri" pitchFamily="34" charset="-120"/>
              </a:rPr>
              <a:t>Renewal</a:t>
            </a:r>
            <a:endParaRPr lang="en-US" sz="1100" dirty="0"/>
          </a:p>
        </p:txBody>
      </p:sp>
      <p:sp>
        <p:nvSpPr>
          <p:cNvPr id="37" name="Shape 35"/>
          <p:cNvSpPr/>
          <p:nvPr/>
        </p:nvSpPr>
        <p:spPr>
          <a:xfrm>
            <a:off x="7507224" y="1956816"/>
            <a:ext cx="1069848" cy="0"/>
          </a:xfrm>
          <a:prstGeom prst="line">
            <a:avLst/>
          </a:prstGeom>
          <a:noFill/>
          <a:ln w="6350">
            <a:solidFill>
              <a:srgbClr val="CCCCCC"/>
            </a:solidFill>
            <a:prstDash val="solid"/>
          </a:ln>
        </p:spPr>
        <p:txBody>
          <a:bodyPr/>
          <a:lstStyle/>
          <a:p>
            <a:endParaRPr lang="nb-NO"/>
          </a:p>
        </p:txBody>
      </p:sp>
      <p:sp>
        <p:nvSpPr>
          <p:cNvPr id="38" name="Text 36"/>
          <p:cNvSpPr/>
          <p:nvPr/>
        </p:nvSpPr>
        <p:spPr>
          <a:xfrm>
            <a:off x="7443216" y="2196084"/>
            <a:ext cx="1197864" cy="822960"/>
          </a:xfrm>
          <a:prstGeom prst="rect">
            <a:avLst/>
          </a:prstGeom>
          <a:noFill/>
          <a:ln/>
        </p:spPr>
        <p:txBody>
          <a:bodyPr wrap="square" rtlCol="0" anchor="ctr"/>
          <a:lstStyle/>
          <a:p>
            <a:pPr marL="0" indent="0" algn="ctr">
              <a:buNone/>
            </a:pPr>
            <a:r>
              <a:rPr lang="en-US" sz="1200" i="1" dirty="0">
                <a:solidFill>
                  <a:srgbClr val="185FA5"/>
                </a:solidFill>
                <a:latin typeface="Calibri" pitchFamily="34" charset="0"/>
                <a:ea typeface="Calibri" pitchFamily="34" charset="-122"/>
                <a:cs typeface="Calibri" pitchFamily="34" charset="-120"/>
              </a:rPr>
              <a:t>Collaborate</a:t>
            </a:r>
          </a:p>
          <a:p>
            <a:pPr marL="0" indent="0" algn="ctr">
              <a:buNone/>
            </a:pPr>
            <a:endParaRPr lang="en-US" sz="1200" dirty="0"/>
          </a:p>
          <a:p>
            <a:pPr marL="0" indent="0" algn="ctr">
              <a:buNone/>
            </a:pPr>
            <a:r>
              <a:rPr lang="en-US" sz="1200" i="1" dirty="0">
                <a:solidFill>
                  <a:srgbClr val="185FA5"/>
                </a:solidFill>
                <a:latin typeface="Calibri" pitchFamily="34" charset="0"/>
                <a:ea typeface="Calibri" pitchFamily="34" charset="-122"/>
                <a:cs typeface="Calibri" pitchFamily="34" charset="-120"/>
              </a:rPr>
              <a:t>Empower</a:t>
            </a:r>
            <a:endParaRPr lang="en-US" sz="1200" dirty="0"/>
          </a:p>
        </p:txBody>
      </p:sp>
      <p:sp>
        <p:nvSpPr>
          <p:cNvPr id="39" name="Shape 37"/>
          <p:cNvSpPr/>
          <p:nvPr/>
        </p:nvSpPr>
        <p:spPr>
          <a:xfrm>
            <a:off x="748589" y="4159011"/>
            <a:ext cx="2225040" cy="834926"/>
          </a:xfrm>
          <a:prstGeom prst="rect">
            <a:avLst/>
          </a:prstGeom>
          <a:solidFill>
            <a:srgbClr val="D1F2EB"/>
          </a:solidFill>
          <a:ln w="6350">
            <a:solidFill>
              <a:srgbClr val="0F6E56"/>
            </a:solidFill>
            <a:prstDash val="solid"/>
          </a:ln>
        </p:spPr>
        <p:txBody>
          <a:bodyPr/>
          <a:lstStyle/>
          <a:p>
            <a:endParaRPr lang="nb-NO"/>
          </a:p>
        </p:txBody>
      </p:sp>
      <p:sp>
        <p:nvSpPr>
          <p:cNvPr id="40" name="Text 38"/>
          <p:cNvSpPr/>
          <p:nvPr/>
        </p:nvSpPr>
        <p:spPr>
          <a:xfrm>
            <a:off x="885749" y="4304137"/>
            <a:ext cx="2087880" cy="540671"/>
          </a:xfrm>
          <a:prstGeom prst="rect">
            <a:avLst/>
          </a:prstGeom>
          <a:noFill/>
          <a:ln/>
        </p:spPr>
        <p:txBody>
          <a:bodyPr wrap="square" rtlCol="0" anchor="ctr"/>
          <a:lstStyle/>
          <a:p>
            <a:pPr marL="0" indent="0" algn="l">
              <a:buNone/>
            </a:pPr>
            <a:r>
              <a:rPr lang="en-US" sz="1100" i="1" dirty="0" err="1">
                <a:solidFill>
                  <a:srgbClr val="085041"/>
                </a:solidFill>
                <a:latin typeface="Calibri" pitchFamily="34" charset="0"/>
                <a:ea typeface="Calibri" pitchFamily="34" charset="-122"/>
                <a:cs typeface="Calibri" pitchFamily="34" charset="-120"/>
              </a:rPr>
              <a:t>Design&amp;operation</a:t>
            </a:r>
            <a:r>
              <a:rPr lang="en-US" sz="1100" i="1" dirty="0">
                <a:solidFill>
                  <a:srgbClr val="085041"/>
                </a:solidFill>
                <a:latin typeface="Calibri" pitchFamily="34" charset="0"/>
                <a:ea typeface="Calibri" pitchFamily="34" charset="-122"/>
                <a:cs typeface="Calibri" pitchFamily="34" charset="-120"/>
              </a:rPr>
              <a:t>, and maintenance are the two phases where engagement most often makes or breaks an NBS project.</a:t>
            </a:r>
            <a:endParaRPr lang="en-US" sz="1100" dirty="0"/>
          </a:p>
        </p:txBody>
      </p:sp>
      <p:pic>
        <p:nvPicPr>
          <p:cNvPr id="41" name="Kuva 4" descr="City Blues project logo.">
            <a:extLst>
              <a:ext uri="{FF2B5EF4-FFF2-40B4-BE49-F238E27FC236}">
                <a16:creationId xmlns:a16="http://schemas.microsoft.com/office/drawing/2014/main" id="{AB66B713-A330-B367-D739-BA2A56DFCC77}"/>
              </a:ext>
            </a:extLst>
          </p:cNvPr>
          <p:cNvPicPr>
            <a:picLocks noChangeAspect="1"/>
          </p:cNvPicPr>
          <p:nvPr/>
        </p:nvPicPr>
        <p:blipFill>
          <a:blip r:embed="rId3">
            <a:extLst>
              <a:ext uri="{28A0092B-C50C-407E-A947-70E740481C1C}">
                <a14:useLocalDpi xmlns:a14="http://schemas.microsoft.com/office/drawing/2010/main" val="0"/>
              </a:ext>
            </a:extLst>
          </a:blip>
          <a:srcRect t="44831" r="48319" b="17962"/>
          <a:stretch/>
        </p:blipFill>
        <p:spPr>
          <a:xfrm>
            <a:off x="6867698" y="4328160"/>
            <a:ext cx="2001982" cy="609600"/>
          </a:xfrm>
          <a:prstGeom prst="rect">
            <a:avLst/>
          </a:prstGeom>
        </p:spPr>
      </p:pic>
      <p:pic>
        <p:nvPicPr>
          <p:cNvPr id="42" name="Kuva 4" descr="City Blues project logo.">
            <a:extLst>
              <a:ext uri="{FF2B5EF4-FFF2-40B4-BE49-F238E27FC236}">
                <a16:creationId xmlns:a16="http://schemas.microsoft.com/office/drawing/2014/main" id="{4731AAF8-7BE9-0B27-A30E-66CF265F5D2C}"/>
              </a:ext>
            </a:extLst>
          </p:cNvPr>
          <p:cNvPicPr>
            <a:picLocks noChangeAspect="1"/>
          </p:cNvPicPr>
          <p:nvPr/>
        </p:nvPicPr>
        <p:blipFill>
          <a:blip r:embed="rId3">
            <a:extLst>
              <a:ext uri="{28A0092B-C50C-407E-A947-70E740481C1C}">
                <a14:useLocalDpi xmlns:a14="http://schemas.microsoft.com/office/drawing/2010/main" val="0"/>
              </a:ext>
            </a:extLst>
          </a:blip>
          <a:srcRect t="6417" b="56375"/>
          <a:stretch/>
        </p:blipFill>
        <p:spPr>
          <a:xfrm>
            <a:off x="2993999" y="4328161"/>
            <a:ext cx="3873699" cy="60959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F6E56"/>
          </a:solidFill>
          <a:ln w="12700">
            <a:solidFill>
              <a:srgbClr val="0F6E56"/>
            </a:solidFill>
            <a:prstDash val="solid"/>
          </a:ln>
        </p:spPr>
        <p:txBody>
          <a:bodyPr/>
          <a:lstStyle/>
          <a:p>
            <a:endParaRPr lang="nb-NO"/>
          </a:p>
        </p:txBody>
      </p:sp>
      <p:sp>
        <p:nvSpPr>
          <p:cNvPr id="5" name="Text 3"/>
          <p:cNvSpPr/>
          <p:nvPr/>
        </p:nvSpPr>
        <p:spPr>
          <a:xfrm>
            <a:off x="274320" y="4663440"/>
            <a:ext cx="914400" cy="274320"/>
          </a:xfrm>
          <a:prstGeom prst="rect">
            <a:avLst/>
          </a:prstGeom>
          <a:noFill/>
          <a:ln/>
        </p:spPr>
        <p:txBody>
          <a:bodyPr wrap="square" rtlCol="0" anchor="ctr"/>
          <a:lstStyle/>
          <a:p>
            <a:pPr marL="0" indent="0" algn="l">
              <a:buNone/>
            </a:pPr>
            <a:r>
              <a:rPr lang="en-US" sz="800" dirty="0">
                <a:solidFill>
                  <a:srgbClr val="AAAAAA"/>
                </a:solidFill>
                <a:latin typeface="Calibri" pitchFamily="34" charset="0"/>
                <a:ea typeface="Calibri" pitchFamily="34" charset="-122"/>
                <a:cs typeface="Calibri" pitchFamily="34" charset="-120"/>
              </a:rPr>
              <a:t>7 / 8</a:t>
            </a:r>
            <a:endParaRPr lang="en-US" sz="800" dirty="0"/>
          </a:p>
        </p:txBody>
      </p:sp>
      <p:sp>
        <p:nvSpPr>
          <p:cNvPr id="6" name="Text 4"/>
          <p:cNvSpPr/>
          <p:nvPr/>
        </p:nvSpPr>
        <p:spPr>
          <a:xfrm>
            <a:off x="457200" y="164592"/>
            <a:ext cx="8229600" cy="256032"/>
          </a:xfrm>
          <a:prstGeom prst="rect">
            <a:avLst/>
          </a:prstGeom>
          <a:noFill/>
          <a:ln/>
        </p:spPr>
        <p:txBody>
          <a:bodyPr wrap="square" rtlCol="0" anchor="ctr"/>
          <a:lstStyle/>
          <a:p>
            <a:pPr marL="0" indent="0" algn="l">
              <a:buNone/>
            </a:pPr>
            <a:r>
              <a:rPr lang="en-US" sz="850" b="1" kern="0" spc="200" dirty="0">
                <a:solidFill>
                  <a:srgbClr val="0F6E56"/>
                </a:solidFill>
                <a:latin typeface="Calibri" pitchFamily="34" charset="0"/>
                <a:ea typeface="Calibri" pitchFamily="34" charset="-122"/>
                <a:cs typeface="Calibri" pitchFamily="34" charset="-120"/>
              </a:rPr>
              <a:t>USING THE FRAMEWORK</a:t>
            </a:r>
            <a:endParaRPr lang="en-US" sz="850" dirty="0"/>
          </a:p>
        </p:txBody>
      </p:sp>
      <p:sp>
        <p:nvSpPr>
          <p:cNvPr id="7" name="Text 5"/>
          <p:cNvSpPr/>
          <p:nvPr/>
        </p:nvSpPr>
        <p:spPr>
          <a:xfrm>
            <a:off x="466344" y="205463"/>
            <a:ext cx="7132320" cy="685800"/>
          </a:xfrm>
          <a:prstGeom prst="rect">
            <a:avLst/>
          </a:prstGeom>
          <a:noFill/>
          <a:ln/>
        </p:spPr>
        <p:txBody>
          <a:bodyPr wrap="square" rtlCol="0" anchor="b"/>
          <a:lstStyle/>
          <a:p>
            <a:pPr marL="0" indent="0" algn="l">
              <a:buNone/>
            </a:pPr>
            <a:r>
              <a:rPr lang="en-US" sz="2600" b="1" dirty="0">
                <a:solidFill>
                  <a:srgbClr val="2C2C2A"/>
                </a:solidFill>
                <a:latin typeface="Calibri" pitchFamily="34" charset="0"/>
                <a:ea typeface="Calibri" pitchFamily="34" charset="-122"/>
                <a:cs typeface="Calibri" pitchFamily="34" charset="-120"/>
              </a:rPr>
              <a:t>Four steps to plan your engagement</a:t>
            </a:r>
            <a:endParaRPr lang="en-US" sz="2600" dirty="0"/>
          </a:p>
        </p:txBody>
      </p:sp>
      <p:sp>
        <p:nvSpPr>
          <p:cNvPr id="8" name="Shape 6"/>
          <p:cNvSpPr/>
          <p:nvPr/>
        </p:nvSpPr>
        <p:spPr>
          <a:xfrm>
            <a:off x="466344" y="918695"/>
            <a:ext cx="8229600" cy="0"/>
          </a:xfrm>
          <a:prstGeom prst="line">
            <a:avLst/>
          </a:prstGeom>
          <a:noFill/>
          <a:ln w="6350">
            <a:solidFill>
              <a:srgbClr val="B4B2A9"/>
            </a:solidFill>
            <a:prstDash val="solid"/>
          </a:ln>
        </p:spPr>
        <p:txBody>
          <a:bodyPr/>
          <a:lstStyle/>
          <a:p>
            <a:endParaRPr lang="nb-NO"/>
          </a:p>
        </p:txBody>
      </p:sp>
      <p:sp>
        <p:nvSpPr>
          <p:cNvPr id="9" name="Shape 7"/>
          <p:cNvSpPr/>
          <p:nvPr/>
        </p:nvSpPr>
        <p:spPr>
          <a:xfrm>
            <a:off x="466344" y="1090368"/>
            <a:ext cx="4069080" cy="1417320"/>
          </a:xfrm>
          <a:prstGeom prst="rect">
            <a:avLst/>
          </a:prstGeom>
          <a:solidFill>
            <a:srgbClr val="F1EFE8"/>
          </a:solidFill>
          <a:ln w="6350">
            <a:solidFill>
              <a:srgbClr val="B4B2A9"/>
            </a:solidFill>
            <a:prstDash val="solid"/>
          </a:ln>
        </p:spPr>
        <p:txBody>
          <a:bodyPr/>
          <a:lstStyle/>
          <a:p>
            <a:endParaRPr lang="nb-NO"/>
          </a:p>
        </p:txBody>
      </p:sp>
      <p:sp>
        <p:nvSpPr>
          <p:cNvPr id="10" name="Shape 8"/>
          <p:cNvSpPr/>
          <p:nvPr/>
        </p:nvSpPr>
        <p:spPr>
          <a:xfrm>
            <a:off x="466344" y="1090368"/>
            <a:ext cx="411480" cy="1417320"/>
          </a:xfrm>
          <a:prstGeom prst="rect">
            <a:avLst/>
          </a:prstGeom>
          <a:solidFill>
            <a:srgbClr val="0F6E56"/>
          </a:solidFill>
          <a:ln w="12700">
            <a:solidFill>
              <a:srgbClr val="0F6E56"/>
            </a:solidFill>
            <a:prstDash val="solid"/>
          </a:ln>
        </p:spPr>
        <p:txBody>
          <a:bodyPr/>
          <a:lstStyle/>
          <a:p>
            <a:endParaRPr lang="nb-NO"/>
          </a:p>
        </p:txBody>
      </p:sp>
      <p:sp>
        <p:nvSpPr>
          <p:cNvPr id="11" name="Text 9"/>
          <p:cNvSpPr/>
          <p:nvPr/>
        </p:nvSpPr>
        <p:spPr>
          <a:xfrm>
            <a:off x="475488" y="1090368"/>
            <a:ext cx="393192" cy="1417320"/>
          </a:xfrm>
          <a:prstGeom prst="rect">
            <a:avLst/>
          </a:prstGeom>
          <a:noFill/>
          <a:ln/>
        </p:spPr>
        <p:txBody>
          <a:bodyPr wrap="square"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1</a:t>
            </a:r>
            <a:endParaRPr lang="en-US" sz="2200" dirty="0"/>
          </a:p>
        </p:txBody>
      </p:sp>
      <p:sp>
        <p:nvSpPr>
          <p:cNvPr id="12" name="Text 10"/>
          <p:cNvSpPr/>
          <p:nvPr/>
        </p:nvSpPr>
        <p:spPr>
          <a:xfrm>
            <a:off x="969264" y="1200096"/>
            <a:ext cx="3429000" cy="365760"/>
          </a:xfrm>
          <a:prstGeom prst="rect">
            <a:avLst/>
          </a:prstGeom>
          <a:noFill/>
          <a:ln/>
        </p:spPr>
        <p:txBody>
          <a:bodyPr wrap="square" rtlCol="0" anchor="ctr"/>
          <a:lstStyle/>
          <a:p>
            <a:pPr marL="0" indent="0">
              <a:buNone/>
            </a:pPr>
            <a:r>
              <a:rPr lang="en-US" sz="1200" b="1" dirty="0">
                <a:solidFill>
                  <a:srgbClr val="2C2C2A"/>
                </a:solidFill>
                <a:latin typeface="Calibri" pitchFamily="34" charset="0"/>
                <a:ea typeface="Calibri" pitchFamily="34" charset="-122"/>
                <a:cs typeface="Calibri" pitchFamily="34" charset="-120"/>
              </a:rPr>
              <a:t>Map your stakeholders</a:t>
            </a:r>
            <a:endParaRPr lang="en-US" sz="1200" dirty="0"/>
          </a:p>
        </p:txBody>
      </p:sp>
      <p:sp>
        <p:nvSpPr>
          <p:cNvPr id="13" name="Text 11"/>
          <p:cNvSpPr/>
          <p:nvPr/>
        </p:nvSpPr>
        <p:spPr>
          <a:xfrm>
            <a:off x="969264" y="1565856"/>
            <a:ext cx="3429000" cy="822960"/>
          </a:xfrm>
          <a:prstGeom prst="rect">
            <a:avLst/>
          </a:prstGeom>
          <a:noFill/>
          <a:ln/>
        </p:spPr>
        <p:txBody>
          <a:bodyPr wrap="square" rtlCol="0" anchor="t"/>
          <a:lstStyle/>
          <a:p>
            <a:pPr marL="0" indent="0">
              <a:buNone/>
            </a:pPr>
            <a:r>
              <a:rPr lang="en-US" sz="1100" dirty="0">
                <a:solidFill>
                  <a:srgbClr val="5F5E5A"/>
                </a:solidFill>
                <a:latin typeface="Calibri" pitchFamily="34" charset="0"/>
                <a:ea typeface="Calibri" pitchFamily="34" charset="-122"/>
                <a:cs typeface="Calibri" pitchFamily="34" charset="-120"/>
              </a:rPr>
              <a:t>List everyone with a stake. Use the power-interest matrix to prioritise where your effort should go.</a:t>
            </a:r>
            <a:endParaRPr lang="en-US" sz="1100" dirty="0"/>
          </a:p>
        </p:txBody>
      </p:sp>
      <p:sp>
        <p:nvSpPr>
          <p:cNvPr id="14" name="Shape 12"/>
          <p:cNvSpPr/>
          <p:nvPr/>
        </p:nvSpPr>
        <p:spPr>
          <a:xfrm>
            <a:off x="4809744" y="1090368"/>
            <a:ext cx="4069080" cy="1417320"/>
          </a:xfrm>
          <a:prstGeom prst="rect">
            <a:avLst/>
          </a:prstGeom>
          <a:solidFill>
            <a:srgbClr val="F1EFE8"/>
          </a:solidFill>
          <a:ln w="6350">
            <a:solidFill>
              <a:srgbClr val="B4B2A9"/>
            </a:solidFill>
            <a:prstDash val="solid"/>
          </a:ln>
        </p:spPr>
        <p:txBody>
          <a:bodyPr/>
          <a:lstStyle/>
          <a:p>
            <a:endParaRPr lang="nb-NO"/>
          </a:p>
        </p:txBody>
      </p:sp>
      <p:sp>
        <p:nvSpPr>
          <p:cNvPr id="15" name="Shape 13"/>
          <p:cNvSpPr/>
          <p:nvPr/>
        </p:nvSpPr>
        <p:spPr>
          <a:xfrm>
            <a:off x="4809744" y="1090368"/>
            <a:ext cx="411480" cy="1417320"/>
          </a:xfrm>
          <a:prstGeom prst="rect">
            <a:avLst/>
          </a:prstGeom>
          <a:solidFill>
            <a:srgbClr val="0F6E56"/>
          </a:solidFill>
          <a:ln w="12700">
            <a:solidFill>
              <a:srgbClr val="0F6E56"/>
            </a:solidFill>
            <a:prstDash val="solid"/>
          </a:ln>
        </p:spPr>
        <p:txBody>
          <a:bodyPr/>
          <a:lstStyle/>
          <a:p>
            <a:endParaRPr lang="nb-NO"/>
          </a:p>
        </p:txBody>
      </p:sp>
      <p:sp>
        <p:nvSpPr>
          <p:cNvPr id="16" name="Text 14"/>
          <p:cNvSpPr/>
          <p:nvPr/>
        </p:nvSpPr>
        <p:spPr>
          <a:xfrm>
            <a:off x="4818888" y="1090368"/>
            <a:ext cx="393192" cy="1417320"/>
          </a:xfrm>
          <a:prstGeom prst="rect">
            <a:avLst/>
          </a:prstGeom>
          <a:noFill/>
          <a:ln/>
        </p:spPr>
        <p:txBody>
          <a:bodyPr wrap="square"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2</a:t>
            </a:r>
            <a:endParaRPr lang="en-US" sz="2200" dirty="0"/>
          </a:p>
        </p:txBody>
      </p:sp>
      <p:sp>
        <p:nvSpPr>
          <p:cNvPr id="17" name="Text 15"/>
          <p:cNvSpPr/>
          <p:nvPr/>
        </p:nvSpPr>
        <p:spPr>
          <a:xfrm>
            <a:off x="5312664" y="1200096"/>
            <a:ext cx="3429000" cy="365760"/>
          </a:xfrm>
          <a:prstGeom prst="rect">
            <a:avLst/>
          </a:prstGeom>
          <a:noFill/>
          <a:ln/>
        </p:spPr>
        <p:txBody>
          <a:bodyPr wrap="square" rtlCol="0" anchor="ctr"/>
          <a:lstStyle/>
          <a:p>
            <a:pPr marL="0" indent="0">
              <a:buNone/>
            </a:pPr>
            <a:r>
              <a:rPr lang="en-US" sz="1200" b="1" dirty="0">
                <a:solidFill>
                  <a:srgbClr val="2C2C2A"/>
                </a:solidFill>
                <a:latin typeface="Calibri" pitchFamily="34" charset="0"/>
                <a:ea typeface="Calibri" pitchFamily="34" charset="-122"/>
                <a:cs typeface="Calibri" pitchFamily="34" charset="-120"/>
              </a:rPr>
              <a:t>Decide what you are genuinely offering</a:t>
            </a:r>
            <a:endParaRPr lang="en-US" sz="1200" dirty="0"/>
          </a:p>
        </p:txBody>
      </p:sp>
      <p:sp>
        <p:nvSpPr>
          <p:cNvPr id="18" name="Text 16"/>
          <p:cNvSpPr/>
          <p:nvPr/>
        </p:nvSpPr>
        <p:spPr>
          <a:xfrm>
            <a:off x="5312664" y="1565856"/>
            <a:ext cx="3429000" cy="822960"/>
          </a:xfrm>
          <a:prstGeom prst="rect">
            <a:avLst/>
          </a:prstGeom>
          <a:noFill/>
          <a:ln/>
        </p:spPr>
        <p:txBody>
          <a:bodyPr wrap="square" rtlCol="0" anchor="t"/>
          <a:lstStyle/>
          <a:p>
            <a:pPr marL="0" indent="0">
              <a:buNone/>
            </a:pPr>
            <a:r>
              <a:rPr lang="en-US" sz="1100" dirty="0">
                <a:solidFill>
                  <a:srgbClr val="5F5E5A"/>
                </a:solidFill>
                <a:latin typeface="Calibri" pitchFamily="34" charset="0"/>
                <a:ea typeface="Calibri" pitchFamily="34" charset="-122"/>
                <a:cs typeface="Calibri" pitchFamily="34" charset="-120"/>
              </a:rPr>
              <a:t>Choose a participation level for each group at each phase. Be honest — and be honest with your stakeholders about it.</a:t>
            </a:r>
            <a:endParaRPr lang="en-US" sz="1100" dirty="0"/>
          </a:p>
        </p:txBody>
      </p:sp>
      <p:sp>
        <p:nvSpPr>
          <p:cNvPr id="19" name="Shape 17"/>
          <p:cNvSpPr/>
          <p:nvPr/>
        </p:nvSpPr>
        <p:spPr>
          <a:xfrm>
            <a:off x="466344" y="2637477"/>
            <a:ext cx="4069080" cy="1417320"/>
          </a:xfrm>
          <a:prstGeom prst="rect">
            <a:avLst/>
          </a:prstGeom>
          <a:solidFill>
            <a:srgbClr val="F1EFE8"/>
          </a:solidFill>
          <a:ln w="6350">
            <a:solidFill>
              <a:srgbClr val="B4B2A9"/>
            </a:solidFill>
            <a:prstDash val="solid"/>
          </a:ln>
        </p:spPr>
        <p:txBody>
          <a:bodyPr/>
          <a:lstStyle/>
          <a:p>
            <a:endParaRPr lang="nb-NO"/>
          </a:p>
        </p:txBody>
      </p:sp>
      <p:sp>
        <p:nvSpPr>
          <p:cNvPr id="20" name="Shape 18"/>
          <p:cNvSpPr/>
          <p:nvPr/>
        </p:nvSpPr>
        <p:spPr>
          <a:xfrm>
            <a:off x="466344" y="2637477"/>
            <a:ext cx="411480" cy="1417320"/>
          </a:xfrm>
          <a:prstGeom prst="rect">
            <a:avLst/>
          </a:prstGeom>
          <a:solidFill>
            <a:srgbClr val="0F6E56"/>
          </a:solidFill>
          <a:ln w="12700">
            <a:solidFill>
              <a:srgbClr val="0F6E56"/>
            </a:solidFill>
            <a:prstDash val="solid"/>
          </a:ln>
        </p:spPr>
        <p:txBody>
          <a:bodyPr/>
          <a:lstStyle/>
          <a:p>
            <a:endParaRPr lang="nb-NO"/>
          </a:p>
        </p:txBody>
      </p:sp>
      <p:sp>
        <p:nvSpPr>
          <p:cNvPr id="21" name="Text 19"/>
          <p:cNvSpPr/>
          <p:nvPr/>
        </p:nvSpPr>
        <p:spPr>
          <a:xfrm>
            <a:off x="475488" y="2637477"/>
            <a:ext cx="393192" cy="1417320"/>
          </a:xfrm>
          <a:prstGeom prst="rect">
            <a:avLst/>
          </a:prstGeom>
          <a:noFill/>
          <a:ln/>
        </p:spPr>
        <p:txBody>
          <a:bodyPr wrap="square"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3</a:t>
            </a:r>
            <a:endParaRPr lang="en-US" sz="2200" dirty="0"/>
          </a:p>
        </p:txBody>
      </p:sp>
      <p:sp>
        <p:nvSpPr>
          <p:cNvPr id="22" name="Text 20"/>
          <p:cNvSpPr/>
          <p:nvPr/>
        </p:nvSpPr>
        <p:spPr>
          <a:xfrm>
            <a:off x="969264" y="2747205"/>
            <a:ext cx="3429000" cy="365760"/>
          </a:xfrm>
          <a:prstGeom prst="rect">
            <a:avLst/>
          </a:prstGeom>
          <a:noFill/>
          <a:ln/>
        </p:spPr>
        <p:txBody>
          <a:bodyPr wrap="square" rtlCol="0" anchor="ctr"/>
          <a:lstStyle/>
          <a:p>
            <a:pPr marL="0" indent="0">
              <a:buNone/>
            </a:pPr>
            <a:r>
              <a:rPr lang="en-US" sz="1200" b="1" dirty="0">
                <a:solidFill>
                  <a:srgbClr val="2C2C2A"/>
                </a:solidFill>
                <a:latin typeface="Calibri" pitchFamily="34" charset="0"/>
                <a:ea typeface="Calibri" pitchFamily="34" charset="-122"/>
                <a:cs typeface="Calibri" pitchFamily="34" charset="-120"/>
              </a:rPr>
              <a:t>Assign methods</a:t>
            </a:r>
            <a:endParaRPr lang="en-US" sz="1200" dirty="0"/>
          </a:p>
        </p:txBody>
      </p:sp>
      <p:sp>
        <p:nvSpPr>
          <p:cNvPr id="23" name="Text 21"/>
          <p:cNvSpPr/>
          <p:nvPr/>
        </p:nvSpPr>
        <p:spPr>
          <a:xfrm>
            <a:off x="969264" y="3112965"/>
            <a:ext cx="3429000" cy="822960"/>
          </a:xfrm>
          <a:prstGeom prst="rect">
            <a:avLst/>
          </a:prstGeom>
          <a:noFill/>
          <a:ln/>
        </p:spPr>
        <p:txBody>
          <a:bodyPr wrap="square" rtlCol="0" anchor="t"/>
          <a:lstStyle/>
          <a:p>
            <a:pPr marL="0" indent="0">
              <a:buNone/>
            </a:pPr>
            <a:r>
              <a:rPr lang="en-US" sz="1100" dirty="0">
                <a:solidFill>
                  <a:srgbClr val="5F5E5A"/>
                </a:solidFill>
                <a:latin typeface="Calibri" pitchFamily="34" charset="0"/>
                <a:ea typeface="Calibri" pitchFamily="34" charset="-122"/>
                <a:cs typeface="Calibri" pitchFamily="34" charset="-120"/>
              </a:rPr>
              <a:t>Select concrete activities that fit the level you have chosen. Adapt them to your local context.</a:t>
            </a:r>
            <a:endParaRPr lang="en-US" sz="1100" dirty="0"/>
          </a:p>
        </p:txBody>
      </p:sp>
      <p:sp>
        <p:nvSpPr>
          <p:cNvPr id="24" name="Shape 22"/>
          <p:cNvSpPr/>
          <p:nvPr/>
        </p:nvSpPr>
        <p:spPr>
          <a:xfrm>
            <a:off x="4809744" y="2637477"/>
            <a:ext cx="4069080" cy="1417320"/>
          </a:xfrm>
          <a:prstGeom prst="rect">
            <a:avLst/>
          </a:prstGeom>
          <a:solidFill>
            <a:srgbClr val="F1EFE8"/>
          </a:solidFill>
          <a:ln w="6350">
            <a:solidFill>
              <a:srgbClr val="B4B2A9"/>
            </a:solidFill>
            <a:prstDash val="solid"/>
          </a:ln>
        </p:spPr>
        <p:txBody>
          <a:bodyPr/>
          <a:lstStyle/>
          <a:p>
            <a:endParaRPr lang="nb-NO"/>
          </a:p>
        </p:txBody>
      </p:sp>
      <p:sp>
        <p:nvSpPr>
          <p:cNvPr id="25" name="Shape 23"/>
          <p:cNvSpPr/>
          <p:nvPr/>
        </p:nvSpPr>
        <p:spPr>
          <a:xfrm>
            <a:off x="4809744" y="2637477"/>
            <a:ext cx="411480" cy="1417320"/>
          </a:xfrm>
          <a:prstGeom prst="rect">
            <a:avLst/>
          </a:prstGeom>
          <a:solidFill>
            <a:srgbClr val="0F6E56"/>
          </a:solidFill>
          <a:ln w="12700">
            <a:solidFill>
              <a:srgbClr val="0F6E56"/>
            </a:solidFill>
            <a:prstDash val="solid"/>
          </a:ln>
        </p:spPr>
        <p:txBody>
          <a:bodyPr/>
          <a:lstStyle/>
          <a:p>
            <a:endParaRPr lang="nb-NO"/>
          </a:p>
        </p:txBody>
      </p:sp>
      <p:sp>
        <p:nvSpPr>
          <p:cNvPr id="26" name="Text 24"/>
          <p:cNvSpPr/>
          <p:nvPr/>
        </p:nvSpPr>
        <p:spPr>
          <a:xfrm>
            <a:off x="4818888" y="2637477"/>
            <a:ext cx="393192" cy="1417320"/>
          </a:xfrm>
          <a:prstGeom prst="rect">
            <a:avLst/>
          </a:prstGeom>
          <a:noFill/>
          <a:ln/>
        </p:spPr>
        <p:txBody>
          <a:bodyPr wrap="square"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4</a:t>
            </a:r>
            <a:endParaRPr lang="en-US" sz="2200" dirty="0"/>
          </a:p>
        </p:txBody>
      </p:sp>
      <p:sp>
        <p:nvSpPr>
          <p:cNvPr id="27" name="Text 25"/>
          <p:cNvSpPr/>
          <p:nvPr/>
        </p:nvSpPr>
        <p:spPr>
          <a:xfrm>
            <a:off x="5312664" y="2747205"/>
            <a:ext cx="3429000" cy="365760"/>
          </a:xfrm>
          <a:prstGeom prst="rect">
            <a:avLst/>
          </a:prstGeom>
          <a:noFill/>
          <a:ln/>
        </p:spPr>
        <p:txBody>
          <a:bodyPr wrap="square" rtlCol="0" anchor="ctr"/>
          <a:lstStyle/>
          <a:p>
            <a:pPr marL="0" indent="0">
              <a:buNone/>
            </a:pPr>
            <a:r>
              <a:rPr lang="en-US" sz="1200" b="1" dirty="0">
                <a:solidFill>
                  <a:srgbClr val="2C2C2A"/>
                </a:solidFill>
                <a:latin typeface="Calibri" pitchFamily="34" charset="0"/>
                <a:ea typeface="Calibri" pitchFamily="34" charset="-122"/>
                <a:cs typeface="Calibri" pitchFamily="34" charset="-120"/>
              </a:rPr>
              <a:t>Revisit at each phase transition</a:t>
            </a:r>
            <a:endParaRPr lang="en-US" sz="1200" dirty="0"/>
          </a:p>
        </p:txBody>
      </p:sp>
      <p:sp>
        <p:nvSpPr>
          <p:cNvPr id="28" name="Text 26"/>
          <p:cNvSpPr/>
          <p:nvPr/>
        </p:nvSpPr>
        <p:spPr>
          <a:xfrm>
            <a:off x="5312664" y="3112965"/>
            <a:ext cx="3429000" cy="822960"/>
          </a:xfrm>
          <a:prstGeom prst="rect">
            <a:avLst/>
          </a:prstGeom>
          <a:noFill/>
          <a:ln/>
        </p:spPr>
        <p:txBody>
          <a:bodyPr wrap="square" rtlCol="0" anchor="t"/>
          <a:lstStyle/>
          <a:p>
            <a:pPr marL="0" indent="0">
              <a:buNone/>
            </a:pPr>
            <a:r>
              <a:rPr lang="en-US" sz="1100" dirty="0">
                <a:solidFill>
                  <a:srgbClr val="5F5E5A"/>
                </a:solidFill>
                <a:latin typeface="Calibri" pitchFamily="34" charset="0"/>
                <a:ea typeface="Calibri" pitchFamily="34" charset="-122"/>
                <a:cs typeface="Calibri" pitchFamily="34" charset="-120"/>
              </a:rPr>
              <a:t>Return to the map as the project moves forward. Power, interest, and opportunities for input all change.</a:t>
            </a:r>
            <a:endParaRPr lang="en-US" sz="1100" dirty="0"/>
          </a:p>
        </p:txBody>
      </p:sp>
      <p:sp>
        <p:nvSpPr>
          <p:cNvPr id="29" name="Text 27"/>
          <p:cNvSpPr/>
          <p:nvPr/>
        </p:nvSpPr>
        <p:spPr>
          <a:xfrm>
            <a:off x="868680" y="4117750"/>
            <a:ext cx="2001982" cy="861158"/>
          </a:xfrm>
          <a:prstGeom prst="rect">
            <a:avLst/>
          </a:prstGeom>
          <a:noFill/>
          <a:ln/>
        </p:spPr>
        <p:txBody>
          <a:bodyPr wrap="square" rtlCol="0" anchor="ctr"/>
          <a:lstStyle/>
          <a:p>
            <a:pPr marL="0" indent="0" algn="ctr">
              <a:buNone/>
            </a:pPr>
            <a:r>
              <a:rPr lang="en-US" sz="1100" i="1" dirty="0">
                <a:solidFill>
                  <a:srgbClr val="0F6E56"/>
                </a:solidFill>
                <a:latin typeface="Calibri" pitchFamily="34" charset="0"/>
                <a:ea typeface="Calibri" pitchFamily="34" charset="-122"/>
                <a:cs typeface="Calibri" pitchFamily="34" charset="-120"/>
              </a:rPr>
              <a:t>The goal is not a perfect plan.</a:t>
            </a:r>
          </a:p>
          <a:p>
            <a:pPr marL="0" indent="0" algn="ctr">
              <a:buNone/>
            </a:pPr>
            <a:r>
              <a:rPr lang="en-US" sz="1100" i="1" dirty="0">
                <a:solidFill>
                  <a:srgbClr val="0F6E56"/>
                </a:solidFill>
                <a:latin typeface="Calibri" pitchFamily="34" charset="0"/>
                <a:ea typeface="Calibri" pitchFamily="34" charset="-122"/>
                <a:cs typeface="Calibri" pitchFamily="34" charset="-120"/>
              </a:rPr>
              <a:t>It is an understanding of who matters when.</a:t>
            </a:r>
            <a:endParaRPr lang="en-US" sz="1100" dirty="0"/>
          </a:p>
        </p:txBody>
      </p:sp>
      <p:pic>
        <p:nvPicPr>
          <p:cNvPr id="30" name="Kuva 4" descr="City Blues project logo.">
            <a:extLst>
              <a:ext uri="{FF2B5EF4-FFF2-40B4-BE49-F238E27FC236}">
                <a16:creationId xmlns:a16="http://schemas.microsoft.com/office/drawing/2014/main" id="{415AA527-1232-A1F8-9383-4923F40C7589}"/>
              </a:ext>
            </a:extLst>
          </p:cNvPr>
          <p:cNvPicPr>
            <a:picLocks noChangeAspect="1"/>
          </p:cNvPicPr>
          <p:nvPr/>
        </p:nvPicPr>
        <p:blipFill>
          <a:blip r:embed="rId3">
            <a:extLst>
              <a:ext uri="{28A0092B-C50C-407E-A947-70E740481C1C}">
                <a14:useLocalDpi xmlns:a14="http://schemas.microsoft.com/office/drawing/2010/main" val="0"/>
              </a:ext>
            </a:extLst>
          </a:blip>
          <a:srcRect t="44831" r="48319" b="17962"/>
          <a:stretch/>
        </p:blipFill>
        <p:spPr>
          <a:xfrm>
            <a:off x="6867698" y="4328160"/>
            <a:ext cx="2001982" cy="609600"/>
          </a:xfrm>
          <a:prstGeom prst="rect">
            <a:avLst/>
          </a:prstGeom>
        </p:spPr>
      </p:pic>
      <p:pic>
        <p:nvPicPr>
          <p:cNvPr id="31" name="Kuva 4" descr="City Blues project logo.">
            <a:extLst>
              <a:ext uri="{FF2B5EF4-FFF2-40B4-BE49-F238E27FC236}">
                <a16:creationId xmlns:a16="http://schemas.microsoft.com/office/drawing/2014/main" id="{E54DBF03-D20D-DF43-5823-5A2406B8AF13}"/>
              </a:ext>
            </a:extLst>
          </p:cNvPr>
          <p:cNvPicPr>
            <a:picLocks noChangeAspect="1"/>
          </p:cNvPicPr>
          <p:nvPr/>
        </p:nvPicPr>
        <p:blipFill>
          <a:blip r:embed="rId3">
            <a:extLst>
              <a:ext uri="{28A0092B-C50C-407E-A947-70E740481C1C}">
                <a14:useLocalDpi xmlns:a14="http://schemas.microsoft.com/office/drawing/2010/main" val="0"/>
              </a:ext>
            </a:extLst>
          </a:blip>
          <a:srcRect t="6417" b="56375"/>
          <a:stretch/>
        </p:blipFill>
        <p:spPr>
          <a:xfrm>
            <a:off x="2993999" y="4328161"/>
            <a:ext cx="3873699" cy="60959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4" name="Text 2"/>
          <p:cNvSpPr/>
          <p:nvPr/>
        </p:nvSpPr>
        <p:spPr>
          <a:xfrm>
            <a:off x="640080" y="457200"/>
            <a:ext cx="6858000" cy="640080"/>
          </a:xfrm>
          <a:prstGeom prst="rect">
            <a:avLst/>
          </a:prstGeom>
          <a:noFill/>
          <a:ln/>
        </p:spPr>
        <p:txBody>
          <a:bodyPr wrap="square" rtlCol="0" anchor="ctr"/>
          <a:lstStyle/>
          <a:p>
            <a:pPr marL="0" indent="0">
              <a:buNone/>
            </a:pPr>
            <a:r>
              <a:rPr lang="en-US" sz="2800" b="1" dirty="0">
                <a:latin typeface="Calibri" pitchFamily="34" charset="0"/>
                <a:ea typeface="Calibri" pitchFamily="34" charset="-122"/>
                <a:cs typeface="Calibri" pitchFamily="34" charset="-120"/>
              </a:rPr>
              <a:t>Find out more</a:t>
            </a:r>
            <a:endParaRPr lang="en-US" sz="2800" dirty="0"/>
          </a:p>
        </p:txBody>
      </p:sp>
      <p:sp>
        <p:nvSpPr>
          <p:cNvPr id="5" name="Shape 3"/>
          <p:cNvSpPr/>
          <p:nvPr/>
        </p:nvSpPr>
        <p:spPr>
          <a:xfrm>
            <a:off x="640080" y="1143000"/>
            <a:ext cx="7863840" cy="0"/>
          </a:xfrm>
          <a:prstGeom prst="line">
            <a:avLst/>
          </a:prstGeom>
          <a:noFill/>
          <a:ln w="6350">
            <a:solidFill>
              <a:srgbClr val="2A8060"/>
            </a:solidFill>
            <a:prstDash val="solid"/>
          </a:ln>
        </p:spPr>
        <p:txBody>
          <a:bodyPr/>
          <a:lstStyle/>
          <a:p>
            <a:endParaRPr lang="nb-NO"/>
          </a:p>
        </p:txBody>
      </p:sp>
      <p:sp>
        <p:nvSpPr>
          <p:cNvPr id="6" name="Shape 4"/>
          <p:cNvSpPr/>
          <p:nvPr/>
        </p:nvSpPr>
        <p:spPr>
          <a:xfrm>
            <a:off x="640080" y="1325880"/>
            <a:ext cx="2651760" cy="54864"/>
          </a:xfrm>
          <a:prstGeom prst="rect">
            <a:avLst/>
          </a:prstGeom>
          <a:solidFill>
            <a:srgbClr val="1D9E75"/>
          </a:solidFill>
          <a:ln w="12700">
            <a:solidFill>
              <a:srgbClr val="1D9E75"/>
            </a:solidFill>
            <a:prstDash val="solid"/>
          </a:ln>
        </p:spPr>
        <p:txBody>
          <a:bodyPr/>
          <a:lstStyle/>
          <a:p>
            <a:endParaRPr lang="nb-NO"/>
          </a:p>
        </p:txBody>
      </p:sp>
      <p:sp>
        <p:nvSpPr>
          <p:cNvPr id="7" name="Text 5"/>
          <p:cNvSpPr/>
          <p:nvPr/>
        </p:nvSpPr>
        <p:spPr>
          <a:xfrm>
            <a:off x="640080" y="1463040"/>
            <a:ext cx="2651760" cy="365760"/>
          </a:xfrm>
          <a:prstGeom prst="rect">
            <a:avLst/>
          </a:prstGeom>
          <a:noFill/>
          <a:ln/>
        </p:spPr>
        <p:txBody>
          <a:bodyPr wrap="square" rtlCol="0" anchor="ctr"/>
          <a:lstStyle/>
          <a:p>
            <a:pPr marL="0" indent="0">
              <a:buNone/>
            </a:pPr>
            <a:r>
              <a:rPr lang="en-US" sz="1200" b="1" dirty="0">
                <a:latin typeface="Calibri" pitchFamily="34" charset="0"/>
                <a:ea typeface="Calibri" pitchFamily="34" charset="-122"/>
                <a:cs typeface="Calibri" pitchFamily="34" charset="-120"/>
              </a:rPr>
              <a:t>Full framework report</a:t>
            </a:r>
            <a:endParaRPr lang="en-US" sz="1200" dirty="0"/>
          </a:p>
        </p:txBody>
      </p:sp>
      <p:sp>
        <p:nvSpPr>
          <p:cNvPr id="8" name="Text 6"/>
          <p:cNvSpPr/>
          <p:nvPr/>
        </p:nvSpPr>
        <p:spPr>
          <a:xfrm>
            <a:off x="640080" y="1874520"/>
            <a:ext cx="2651760" cy="2377440"/>
          </a:xfrm>
          <a:prstGeom prst="rect">
            <a:avLst/>
          </a:prstGeom>
          <a:noFill/>
          <a:ln/>
        </p:spPr>
        <p:txBody>
          <a:bodyPr wrap="square" rtlCol="0" anchor="t"/>
          <a:lstStyle/>
          <a:p>
            <a:pPr marL="0" indent="0">
              <a:buNone/>
            </a:pPr>
            <a:r>
              <a:rPr lang="en-US" sz="1050" dirty="0">
                <a:latin typeface="Calibri" pitchFamily="34" charset="0"/>
                <a:ea typeface="Calibri" pitchFamily="34" charset="-122"/>
                <a:cs typeface="Calibri" pitchFamily="34" charset="-120"/>
              </a:rPr>
              <a:t>Stakeholder engagement framework across</a:t>
            </a:r>
            <a:endParaRPr lang="en-US" sz="1050" dirty="0"/>
          </a:p>
          <a:p>
            <a:pPr marL="0" indent="0">
              <a:buNone/>
            </a:pPr>
            <a:r>
              <a:rPr lang="en-US" sz="1050" dirty="0">
                <a:latin typeface="Calibri" pitchFamily="34" charset="0"/>
                <a:ea typeface="Calibri" pitchFamily="34" charset="-122"/>
                <a:cs typeface="Calibri" pitchFamily="34" charset="-120"/>
              </a:rPr>
              <a:t>project stages — University of Stavanger,</a:t>
            </a:r>
            <a:endParaRPr lang="en-US" sz="1050" dirty="0"/>
          </a:p>
          <a:p>
            <a:pPr marL="0" indent="0">
              <a:buNone/>
            </a:pPr>
            <a:r>
              <a:rPr lang="en-US" sz="1050" dirty="0">
                <a:latin typeface="Calibri" pitchFamily="34" charset="0"/>
                <a:ea typeface="Calibri" pitchFamily="34" charset="-122"/>
                <a:cs typeface="Calibri" pitchFamily="34" charset="-120"/>
              </a:rPr>
              <a:t>City Blues, April 2026</a:t>
            </a:r>
            <a:endParaRPr lang="en-US" sz="1050" dirty="0"/>
          </a:p>
          <a:p>
            <a:pPr marL="0" indent="0">
              <a:buNone/>
            </a:pPr>
            <a:r>
              <a:rPr lang="en-US" sz="1050" dirty="0">
                <a:latin typeface="Calibri" pitchFamily="34" charset="0"/>
                <a:ea typeface="Calibri" pitchFamily="34" charset="-122"/>
                <a:cs typeface="Calibri" pitchFamily="34" charset="-120"/>
              </a:rPr>
              <a:t> </a:t>
            </a:r>
            <a:endParaRPr lang="en-US" sz="1050" dirty="0"/>
          </a:p>
          <a:p>
            <a:r>
              <a:rPr lang="en-US" sz="1050" dirty="0">
                <a:latin typeface="Calibri" pitchFamily="34" charset="0"/>
                <a:ea typeface="Calibri" pitchFamily="34" charset="-122"/>
                <a:cs typeface="Calibri" pitchFamily="34" charset="-120"/>
                <a:hlinkClick r:id="rId3"/>
              </a:rPr>
              <a:t>Stakeholder Engagement Framework Report</a:t>
            </a:r>
            <a:endParaRPr lang="en-US" sz="1050" dirty="0">
              <a:highlight>
                <a:srgbClr val="FF0000"/>
              </a:highlight>
            </a:endParaRPr>
          </a:p>
        </p:txBody>
      </p:sp>
      <p:sp>
        <p:nvSpPr>
          <p:cNvPr id="9" name="Shape 7"/>
          <p:cNvSpPr/>
          <p:nvPr/>
        </p:nvSpPr>
        <p:spPr>
          <a:xfrm>
            <a:off x="3474720" y="1325880"/>
            <a:ext cx="2651760" cy="54864"/>
          </a:xfrm>
          <a:prstGeom prst="rect">
            <a:avLst/>
          </a:prstGeom>
          <a:solidFill>
            <a:srgbClr val="1D9E75"/>
          </a:solidFill>
          <a:ln w="12700">
            <a:solidFill>
              <a:srgbClr val="1D9E75"/>
            </a:solidFill>
            <a:prstDash val="solid"/>
          </a:ln>
        </p:spPr>
        <p:txBody>
          <a:bodyPr/>
          <a:lstStyle/>
          <a:p>
            <a:endParaRPr lang="nb-NO"/>
          </a:p>
        </p:txBody>
      </p:sp>
      <p:sp>
        <p:nvSpPr>
          <p:cNvPr id="10" name="Text 8"/>
          <p:cNvSpPr/>
          <p:nvPr/>
        </p:nvSpPr>
        <p:spPr>
          <a:xfrm>
            <a:off x="3474720" y="1463040"/>
            <a:ext cx="2651760" cy="365760"/>
          </a:xfrm>
          <a:prstGeom prst="rect">
            <a:avLst/>
          </a:prstGeom>
          <a:noFill/>
          <a:ln/>
        </p:spPr>
        <p:txBody>
          <a:bodyPr wrap="square" rtlCol="0" anchor="ctr"/>
          <a:lstStyle/>
          <a:p>
            <a:pPr marL="0" indent="0">
              <a:buNone/>
            </a:pPr>
            <a:r>
              <a:rPr lang="en-US" sz="1200" b="1" dirty="0">
                <a:latin typeface="Calibri" pitchFamily="34" charset="0"/>
                <a:ea typeface="Calibri" pitchFamily="34" charset="-122"/>
                <a:cs typeface="Calibri" pitchFamily="34" charset="-120"/>
              </a:rPr>
              <a:t>City case examples</a:t>
            </a:r>
            <a:endParaRPr lang="en-US" sz="1200" dirty="0"/>
          </a:p>
        </p:txBody>
      </p:sp>
      <p:sp>
        <p:nvSpPr>
          <p:cNvPr id="11" name="Text 9"/>
          <p:cNvSpPr/>
          <p:nvPr/>
        </p:nvSpPr>
        <p:spPr>
          <a:xfrm>
            <a:off x="3474720" y="1874520"/>
            <a:ext cx="2651760" cy="2377440"/>
          </a:xfrm>
          <a:prstGeom prst="rect">
            <a:avLst/>
          </a:prstGeom>
          <a:noFill/>
          <a:ln/>
        </p:spPr>
        <p:txBody>
          <a:bodyPr wrap="square" rtlCol="0" anchor="t"/>
          <a:lstStyle/>
          <a:p>
            <a:pPr marL="0" indent="0">
              <a:buNone/>
            </a:pPr>
            <a:r>
              <a:rPr lang="en-US" sz="1050" dirty="0">
                <a:latin typeface="Calibri" pitchFamily="34" charset="0"/>
                <a:ea typeface="Calibri" pitchFamily="34" charset="-122"/>
                <a:cs typeface="Calibri" pitchFamily="34" charset="-120"/>
              </a:rPr>
              <a:t>Concrete engagement activities from</a:t>
            </a:r>
            <a:endParaRPr lang="en-US" sz="1050" dirty="0"/>
          </a:p>
          <a:p>
            <a:pPr marL="0" indent="0">
              <a:buNone/>
            </a:pPr>
            <a:r>
              <a:rPr lang="en-US" sz="1050" dirty="0">
                <a:latin typeface="Calibri" pitchFamily="34" charset="0"/>
                <a:ea typeface="Calibri" pitchFamily="34" charset="-122"/>
                <a:cs typeface="Calibri" pitchFamily="34" charset="-120"/>
              </a:rPr>
              <a:t>Aarhus, Malmö, Stavanger, Tampere and Tartu</a:t>
            </a:r>
            <a:endParaRPr lang="en-US" sz="1050" dirty="0"/>
          </a:p>
          <a:p>
            <a:pPr marL="0" indent="0">
              <a:buNone/>
            </a:pPr>
            <a:r>
              <a:rPr lang="en-US" sz="1050" dirty="0">
                <a:latin typeface="Calibri" pitchFamily="34" charset="0"/>
                <a:ea typeface="Calibri" pitchFamily="34" charset="-122"/>
                <a:cs typeface="Calibri" pitchFamily="34" charset="-120"/>
              </a:rPr>
              <a:t> </a:t>
            </a:r>
            <a:endParaRPr lang="en-US" sz="1050" dirty="0"/>
          </a:p>
          <a:p>
            <a:r>
              <a:rPr lang="en-US" sz="1050" dirty="0">
                <a:latin typeface="Calibri" pitchFamily="34" charset="0"/>
                <a:ea typeface="Calibri" pitchFamily="34" charset="-122"/>
                <a:cs typeface="Calibri" pitchFamily="34" charset="-120"/>
                <a:hlinkClick r:id="rId4"/>
              </a:rPr>
              <a:t>Stakeholder engagement case examples</a:t>
            </a:r>
            <a:endParaRPr lang="en-US" sz="1050" dirty="0">
              <a:highlight>
                <a:srgbClr val="FF0000"/>
              </a:highlight>
            </a:endParaRPr>
          </a:p>
        </p:txBody>
      </p:sp>
      <p:sp>
        <p:nvSpPr>
          <p:cNvPr id="12" name="Shape 10"/>
          <p:cNvSpPr/>
          <p:nvPr/>
        </p:nvSpPr>
        <p:spPr>
          <a:xfrm>
            <a:off x="6309360" y="1325880"/>
            <a:ext cx="2651760" cy="54864"/>
          </a:xfrm>
          <a:prstGeom prst="rect">
            <a:avLst/>
          </a:prstGeom>
          <a:solidFill>
            <a:srgbClr val="1D9E75"/>
          </a:solidFill>
          <a:ln w="12700">
            <a:solidFill>
              <a:srgbClr val="1D9E75"/>
            </a:solidFill>
            <a:prstDash val="solid"/>
          </a:ln>
        </p:spPr>
        <p:txBody>
          <a:bodyPr/>
          <a:lstStyle/>
          <a:p>
            <a:endParaRPr lang="nb-NO"/>
          </a:p>
        </p:txBody>
      </p:sp>
      <p:sp>
        <p:nvSpPr>
          <p:cNvPr id="13" name="Text 11"/>
          <p:cNvSpPr/>
          <p:nvPr/>
        </p:nvSpPr>
        <p:spPr>
          <a:xfrm>
            <a:off x="6309360" y="1463040"/>
            <a:ext cx="2651760" cy="365760"/>
          </a:xfrm>
          <a:prstGeom prst="rect">
            <a:avLst/>
          </a:prstGeom>
          <a:noFill/>
          <a:ln/>
        </p:spPr>
        <p:txBody>
          <a:bodyPr wrap="square" rtlCol="0" anchor="ctr"/>
          <a:lstStyle/>
          <a:p>
            <a:pPr marL="0" indent="0">
              <a:buNone/>
            </a:pPr>
            <a:r>
              <a:rPr lang="en-US" sz="1200" b="1" dirty="0">
                <a:latin typeface="Calibri" pitchFamily="34" charset="0"/>
                <a:ea typeface="Calibri" pitchFamily="34" charset="-122"/>
                <a:cs typeface="Calibri" pitchFamily="34" charset="-120"/>
              </a:rPr>
              <a:t>NBS model website</a:t>
            </a:r>
            <a:endParaRPr lang="en-US" sz="1200" dirty="0"/>
          </a:p>
        </p:txBody>
      </p:sp>
      <p:sp>
        <p:nvSpPr>
          <p:cNvPr id="14" name="Text 12"/>
          <p:cNvSpPr/>
          <p:nvPr/>
        </p:nvSpPr>
        <p:spPr>
          <a:xfrm>
            <a:off x="6309360" y="1874520"/>
            <a:ext cx="2651760" cy="2377440"/>
          </a:xfrm>
          <a:prstGeom prst="rect">
            <a:avLst/>
          </a:prstGeom>
          <a:noFill/>
          <a:ln/>
        </p:spPr>
        <p:txBody>
          <a:bodyPr wrap="square" rtlCol="0" anchor="t"/>
          <a:lstStyle/>
          <a:p>
            <a:pPr marL="0" indent="0">
              <a:buNone/>
            </a:pPr>
            <a:r>
              <a:rPr lang="en-US" sz="1050" dirty="0">
                <a:latin typeface="Calibri" pitchFamily="34" charset="0"/>
                <a:ea typeface="Calibri" pitchFamily="34" charset="-122"/>
                <a:cs typeface="Calibri" pitchFamily="34" charset="-120"/>
              </a:rPr>
              <a:t>City Blues NBS model for urban</a:t>
            </a:r>
            <a:endParaRPr lang="en-US" sz="1050" dirty="0"/>
          </a:p>
          <a:p>
            <a:pPr marL="0" indent="0">
              <a:buNone/>
            </a:pPr>
            <a:r>
              <a:rPr lang="en-US" sz="1050" dirty="0">
                <a:latin typeface="Calibri" pitchFamily="34" charset="0"/>
                <a:ea typeface="Calibri" pitchFamily="34" charset="-122"/>
                <a:cs typeface="Calibri" pitchFamily="34" charset="-120"/>
              </a:rPr>
              <a:t>stormwater management</a:t>
            </a:r>
          </a:p>
          <a:p>
            <a:pPr marL="0" indent="0">
              <a:buNone/>
            </a:pPr>
            <a:endParaRPr lang="en-US" sz="1050" dirty="0"/>
          </a:p>
          <a:p>
            <a:pPr marL="0" indent="0">
              <a:buNone/>
            </a:pPr>
            <a:r>
              <a:rPr lang="en-US" sz="1050" dirty="0">
                <a:latin typeface="Calibri" pitchFamily="34" charset="0"/>
                <a:ea typeface="Calibri" pitchFamily="34" charset="-122"/>
                <a:cs typeface="Calibri" pitchFamily="34" charset="-120"/>
              </a:rPr>
              <a:t> </a:t>
            </a:r>
            <a:endParaRPr lang="en-US" sz="1050" dirty="0"/>
          </a:p>
          <a:p>
            <a:pPr marL="0" indent="0">
              <a:buNone/>
            </a:pPr>
            <a:r>
              <a:rPr lang="en-US" sz="1050" dirty="0">
                <a:latin typeface="Calibri" pitchFamily="34" charset="0"/>
                <a:ea typeface="Calibri" pitchFamily="34" charset="-122"/>
                <a:cs typeface="Calibri" pitchFamily="34" charset="-120"/>
                <a:hlinkClick r:id="rId5"/>
              </a:rPr>
              <a:t>nbsmodel.eu</a:t>
            </a:r>
            <a:endParaRPr lang="en-US" sz="1050" dirty="0"/>
          </a:p>
          <a:p>
            <a:pPr marL="0" indent="0">
              <a:buNone/>
            </a:pPr>
            <a:endParaRPr lang="en-US" sz="1050" dirty="0"/>
          </a:p>
        </p:txBody>
      </p:sp>
      <p:pic>
        <p:nvPicPr>
          <p:cNvPr id="17" name="Kuva 4" descr="City Blues project logo.">
            <a:extLst>
              <a:ext uri="{FF2B5EF4-FFF2-40B4-BE49-F238E27FC236}">
                <a16:creationId xmlns:a16="http://schemas.microsoft.com/office/drawing/2014/main" id="{763C3E4D-99E3-7E85-CC0C-82FED63249C2}"/>
              </a:ext>
            </a:extLst>
          </p:cNvPr>
          <p:cNvPicPr>
            <a:picLocks noChangeAspect="1"/>
          </p:cNvPicPr>
          <p:nvPr/>
        </p:nvPicPr>
        <p:blipFill>
          <a:blip r:embed="rId6">
            <a:extLst>
              <a:ext uri="{28A0092B-C50C-407E-A947-70E740481C1C}">
                <a14:useLocalDpi xmlns:a14="http://schemas.microsoft.com/office/drawing/2010/main" val="0"/>
              </a:ext>
            </a:extLst>
          </a:blip>
          <a:srcRect t="44831" r="48319" b="17962"/>
          <a:stretch/>
        </p:blipFill>
        <p:spPr>
          <a:xfrm>
            <a:off x="6867698" y="4328160"/>
            <a:ext cx="2001982" cy="609600"/>
          </a:xfrm>
          <a:prstGeom prst="rect">
            <a:avLst/>
          </a:prstGeom>
        </p:spPr>
      </p:pic>
      <p:pic>
        <p:nvPicPr>
          <p:cNvPr id="18" name="Kuva 4" descr="City Blues project logo.">
            <a:extLst>
              <a:ext uri="{FF2B5EF4-FFF2-40B4-BE49-F238E27FC236}">
                <a16:creationId xmlns:a16="http://schemas.microsoft.com/office/drawing/2014/main" id="{48A1D500-0C20-EC43-CC93-35D62D3B5787}"/>
              </a:ext>
            </a:extLst>
          </p:cNvPr>
          <p:cNvPicPr>
            <a:picLocks noChangeAspect="1"/>
          </p:cNvPicPr>
          <p:nvPr/>
        </p:nvPicPr>
        <p:blipFill>
          <a:blip r:embed="rId6">
            <a:extLst>
              <a:ext uri="{28A0092B-C50C-407E-A947-70E740481C1C}">
                <a14:useLocalDpi xmlns:a14="http://schemas.microsoft.com/office/drawing/2010/main" val="0"/>
              </a:ext>
            </a:extLst>
          </a:blip>
          <a:srcRect t="6417" b="56375"/>
          <a:stretch/>
        </p:blipFill>
        <p:spPr>
          <a:xfrm>
            <a:off x="2993999" y="4328161"/>
            <a:ext cx="3873699" cy="60959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2ccb5c3-54da-455c-9821-8783a85bc0fa">
      <Terms xmlns="http://schemas.microsoft.com/office/infopath/2007/PartnerControls"/>
    </lcf76f155ced4ddcb4097134ff3c332f>
    <TaxCatchAll xmlns="58ef20ca-0444-41b4-97b8-7decace4994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8C6D4A81F6B4994496B7E80806EA3D84" ma:contentTypeVersion="16" ma:contentTypeDescription="Luo uusi asiakirja." ma:contentTypeScope="" ma:versionID="838b9ef3ddc06bab095a14a2c52bff14">
  <xsd:schema xmlns:xsd="http://www.w3.org/2001/XMLSchema" xmlns:xs="http://www.w3.org/2001/XMLSchema" xmlns:p="http://schemas.microsoft.com/office/2006/metadata/properties" xmlns:ns2="e2ccb5c3-54da-455c-9821-8783a85bc0fa" xmlns:ns3="58ef20ca-0444-41b4-97b8-7decace49946" targetNamespace="http://schemas.microsoft.com/office/2006/metadata/properties" ma:root="true" ma:fieldsID="3879d9b5851c6e460f11c8bdf029733d" ns2:_="" ns3:_="">
    <xsd:import namespace="e2ccb5c3-54da-455c-9821-8783a85bc0fa"/>
    <xsd:import namespace="58ef20ca-0444-41b4-97b8-7decace4994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2ccb5c3-54da-455c-9821-8783a85bc0f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lcf76f155ced4ddcb4097134ff3c332f" ma:index="14" nillable="true" ma:taxonomy="true" ma:internalName="lcf76f155ced4ddcb4097134ff3c332f" ma:taxonomyFieldName="MediaServiceImageTags" ma:displayName="Kuvien tunnisteet" ma:readOnly="false" ma:fieldId="{5cf76f15-5ced-4ddc-b409-7134ff3c332f}" ma:taxonomyMulti="true" ma:sspId="ca21971b-e04b-4e31-9f45-cf2f6b61fcc0"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8ef20ca-0444-41b4-97b8-7decace49946"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928ccc86-5f71-4f6a-89c7-9c320f6749bb}" ma:internalName="TaxCatchAll" ma:showField="CatchAllData" ma:web="58ef20ca-0444-41b4-97b8-7decace49946">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5937FD-B4E9-4603-9DE9-2D74F207D4D7}">
  <ds:schemaRefs>
    <ds:schemaRef ds:uri="http://schemas.microsoft.com/sharepoint/v3/contenttype/forms"/>
  </ds:schemaRefs>
</ds:datastoreItem>
</file>

<file path=customXml/itemProps2.xml><?xml version="1.0" encoding="utf-8"?>
<ds:datastoreItem xmlns:ds="http://schemas.openxmlformats.org/officeDocument/2006/customXml" ds:itemID="{0FD52EB6-FF9E-4537-993A-C7CB234179AA}">
  <ds:schemaRefs>
    <ds:schemaRef ds:uri="http://schemas.microsoft.com/office/infopath/2007/PartnerControls"/>
    <ds:schemaRef ds:uri="http://purl.org/dc/terms/"/>
    <ds:schemaRef ds:uri="http://schemas.microsoft.com/office/2006/documentManagement/types"/>
    <ds:schemaRef ds:uri="http://purl.org/dc/dcmitype/"/>
    <ds:schemaRef ds:uri="http://purl.org/dc/elements/1.1/"/>
    <ds:schemaRef ds:uri="http://schemas.microsoft.com/office/2006/metadata/properties"/>
    <ds:schemaRef ds:uri="58ef20ca-0444-41b4-97b8-7decace49946"/>
    <ds:schemaRef ds:uri="http://schemas.openxmlformats.org/package/2006/metadata/core-properties"/>
    <ds:schemaRef ds:uri="e2ccb5c3-54da-455c-9821-8783a85bc0fa"/>
    <ds:schemaRef ds:uri="http://www.w3.org/XML/1998/namespace"/>
  </ds:schemaRefs>
</ds:datastoreItem>
</file>

<file path=customXml/itemProps3.xml><?xml version="1.0" encoding="utf-8"?>
<ds:datastoreItem xmlns:ds="http://schemas.openxmlformats.org/officeDocument/2006/customXml" ds:itemID="{80B6F868-0F7A-4FEC-B120-B926F18DE0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2ccb5c3-54da-455c-9821-8783a85bc0fa"/>
    <ds:schemaRef ds:uri="58ef20ca-0444-41b4-97b8-7decace499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2b7fce66-bf2d-46b5-b59a-9f0018501bcd}" enabled="1" method="Standard" siteId="{f8a213d2-8f6c-400d-9e74-4e8b475316c6}" removed="0"/>
</clbl:labelList>
</file>

<file path=docProps/app.xml><?xml version="1.0" encoding="utf-8"?>
<Properties xmlns="http://schemas.openxmlformats.org/officeDocument/2006/extended-properties" xmlns:vt="http://schemas.openxmlformats.org/officeDocument/2006/docPropsVTypes">
  <TotalTime>52</TotalTime>
  <Words>655</Words>
  <Application>Microsoft Office PowerPoint</Application>
  <PresentationFormat>Näytössä katseltava esitys (16:9)</PresentationFormat>
  <Paragraphs>140</Paragraphs>
  <Slides>8</Slides>
  <Notes>8</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8</vt:i4>
      </vt:variant>
    </vt:vector>
  </HeadingPairs>
  <TitlesOfParts>
    <vt:vector size="11" baseType="lpstr">
      <vt:lpstr>Arial</vt:lpstr>
      <vt:lpstr>Calibri</vt:lpstr>
      <vt:lpstr>Office Theme</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Stakeholder Engagement Framework</dc:title>
  <dc:subject>PptxGenJS Presentation</dc:subject>
  <dc:creator>University of Stavanger — City Blues</dc:creator>
  <cp:lastModifiedBy>Lajunen Jutta</cp:lastModifiedBy>
  <cp:revision>4</cp:revision>
  <dcterms:created xsi:type="dcterms:W3CDTF">2026-04-13T08:44:42Z</dcterms:created>
  <dcterms:modified xsi:type="dcterms:W3CDTF">2026-04-16T08:27:12Z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0x0101008C6D4A81F6B4994496B7E80806EA3D84</vt:lpwstr>
  </property>
  <property fmtid="{D5CDD505-2E9C-101B-9397-08002B2CF9AE}" pid="3" name="MediaServiceImageTags">
    <vt:lpwstr/>
  </property>
</Properties>
</file>